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20"/>
  </p:notesMasterIdLst>
  <p:sldIdLst>
    <p:sldId id="367" r:id="rId2"/>
    <p:sldId id="260" r:id="rId3"/>
    <p:sldId id="369" r:id="rId4"/>
    <p:sldId id="347" r:id="rId5"/>
    <p:sldId id="348" r:id="rId6"/>
    <p:sldId id="350" r:id="rId7"/>
    <p:sldId id="352" r:id="rId8"/>
    <p:sldId id="351" r:id="rId9"/>
    <p:sldId id="355" r:id="rId10"/>
    <p:sldId id="368" r:id="rId11"/>
    <p:sldId id="357" r:id="rId12"/>
    <p:sldId id="358" r:id="rId13"/>
    <p:sldId id="359" r:id="rId14"/>
    <p:sldId id="360" r:id="rId15"/>
    <p:sldId id="361" r:id="rId16"/>
    <p:sldId id="364" r:id="rId17"/>
    <p:sldId id="366" r:id="rId18"/>
    <p:sldId id="279" r:id="rId19"/>
  </p:sldIdLst>
  <p:sldSz cx="9144000" cy="5143500" type="screen16x9"/>
  <p:notesSz cx="677545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C0A"/>
    <a:srgbClr val="0402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3838" autoAdjust="0"/>
  </p:normalViewPr>
  <p:slideViewPr>
    <p:cSldViewPr>
      <p:cViewPr varScale="1">
        <p:scale>
          <a:sx n="93" d="100"/>
          <a:sy n="93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835A3D-869B-4182-BAEC-E71B1AC34C46}" type="doc">
      <dgm:prSet loTypeId="urn:microsoft.com/office/officeart/2005/8/layout/cycle4#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A3DE01-0822-4AA5-A2E2-8E9EBE52D95E}">
      <dgm:prSet phldrT="[Text]"/>
      <dgm:spPr>
        <a:solidFill>
          <a:srgbClr val="000099"/>
        </a:solidFill>
      </dgm:spPr>
      <dgm:t>
        <a:bodyPr/>
        <a:lstStyle/>
        <a:p>
          <a:endParaRPr lang="en-US" dirty="0"/>
        </a:p>
      </dgm:t>
    </dgm:pt>
    <dgm:pt modelId="{981CF05A-ECF4-4CE8-9AA1-6C65F5275B51}" type="parTrans" cxnId="{224BEAAF-F843-47D7-873A-2DF25AC8EA29}">
      <dgm:prSet/>
      <dgm:spPr/>
      <dgm:t>
        <a:bodyPr/>
        <a:lstStyle/>
        <a:p>
          <a:endParaRPr lang="en-US"/>
        </a:p>
      </dgm:t>
    </dgm:pt>
    <dgm:pt modelId="{CF81E109-3E9F-449A-AD1D-C5FBDE0AF8C0}" type="sibTrans" cxnId="{224BEAAF-F843-47D7-873A-2DF25AC8EA29}">
      <dgm:prSet/>
      <dgm:spPr/>
      <dgm:t>
        <a:bodyPr/>
        <a:lstStyle/>
        <a:p>
          <a:endParaRPr lang="en-US"/>
        </a:p>
      </dgm:t>
    </dgm:pt>
    <dgm:pt modelId="{710DFF87-63EF-44FB-B531-6186F443F158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8EC08745-1F64-433E-8792-F79F19C5F648}" type="parTrans" cxnId="{3AA0C75E-2FA8-42C9-93BE-44A89CE3DCD4}">
      <dgm:prSet/>
      <dgm:spPr/>
      <dgm:t>
        <a:bodyPr/>
        <a:lstStyle/>
        <a:p>
          <a:endParaRPr lang="en-US"/>
        </a:p>
      </dgm:t>
    </dgm:pt>
    <dgm:pt modelId="{815AF5D6-669E-4E2A-AA27-7BB9810463E9}" type="sibTrans" cxnId="{3AA0C75E-2FA8-42C9-93BE-44A89CE3DCD4}">
      <dgm:prSet/>
      <dgm:spPr/>
      <dgm:t>
        <a:bodyPr/>
        <a:lstStyle/>
        <a:p>
          <a:endParaRPr lang="en-US"/>
        </a:p>
      </dgm:t>
    </dgm:pt>
    <dgm:pt modelId="{2D6112C2-C217-4608-9DE0-6AE985ADB4A3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76E728D3-35FF-4895-8D83-02278C8671BA}" type="parTrans" cxnId="{2F27DA81-0176-448C-BF02-A8FBEC3F6252}">
      <dgm:prSet/>
      <dgm:spPr/>
      <dgm:t>
        <a:bodyPr/>
        <a:lstStyle/>
        <a:p>
          <a:endParaRPr lang="en-US"/>
        </a:p>
      </dgm:t>
    </dgm:pt>
    <dgm:pt modelId="{40FFB014-BA9E-4155-B2FC-4C5B5A087457}" type="sibTrans" cxnId="{2F27DA81-0176-448C-BF02-A8FBEC3F6252}">
      <dgm:prSet/>
      <dgm:spPr/>
      <dgm:t>
        <a:bodyPr/>
        <a:lstStyle/>
        <a:p>
          <a:endParaRPr lang="en-US"/>
        </a:p>
      </dgm:t>
    </dgm:pt>
    <dgm:pt modelId="{63A588B1-CD9A-42C9-A224-B589E63988CD}">
      <dgm:prSet phldrT="[Text]"/>
      <dgm:spPr>
        <a:solidFill>
          <a:srgbClr val="00B0F0"/>
        </a:solidFill>
      </dgm:spPr>
      <dgm:t>
        <a:bodyPr/>
        <a:lstStyle/>
        <a:p>
          <a:endParaRPr lang="en-US" dirty="0" smtClean="0"/>
        </a:p>
      </dgm:t>
    </dgm:pt>
    <dgm:pt modelId="{555DE3BC-7A32-47E3-8588-11443E76B672}" type="parTrans" cxnId="{96B5A0B5-6F12-4ECB-8482-34948F2E9A4B}">
      <dgm:prSet/>
      <dgm:spPr/>
      <dgm:t>
        <a:bodyPr/>
        <a:lstStyle/>
        <a:p>
          <a:endParaRPr lang="en-US"/>
        </a:p>
      </dgm:t>
    </dgm:pt>
    <dgm:pt modelId="{4348FE6E-D17B-4514-9B1F-774F6BBC0400}" type="sibTrans" cxnId="{96B5A0B5-6F12-4ECB-8482-34948F2E9A4B}">
      <dgm:prSet/>
      <dgm:spPr/>
      <dgm:t>
        <a:bodyPr/>
        <a:lstStyle/>
        <a:p>
          <a:endParaRPr lang="en-US"/>
        </a:p>
      </dgm:t>
    </dgm:pt>
    <dgm:pt modelId="{B50833CF-E966-486E-83EC-FF503901B6FC}" type="pres">
      <dgm:prSet presAssocID="{43835A3D-869B-4182-BAEC-E71B1AC34C4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633E8F-BCE7-48B7-B55B-1D30DD06AFEB}" type="pres">
      <dgm:prSet presAssocID="{43835A3D-869B-4182-BAEC-E71B1AC34C46}" presName="children" presStyleCnt="0"/>
      <dgm:spPr/>
    </dgm:pt>
    <dgm:pt modelId="{11A0DF3C-2D2F-4923-AC06-109483EA6F06}" type="pres">
      <dgm:prSet presAssocID="{43835A3D-869B-4182-BAEC-E71B1AC34C46}" presName="childPlaceholder" presStyleCnt="0"/>
      <dgm:spPr/>
    </dgm:pt>
    <dgm:pt modelId="{4EFD2311-4AAB-423A-9CE2-CD63514D6808}" type="pres">
      <dgm:prSet presAssocID="{43835A3D-869B-4182-BAEC-E71B1AC34C46}" presName="circle" presStyleCnt="0"/>
      <dgm:spPr/>
    </dgm:pt>
    <dgm:pt modelId="{E4C6C110-AD37-44B4-942D-E553662E57FC}" type="pres">
      <dgm:prSet presAssocID="{43835A3D-869B-4182-BAEC-E71B1AC34C46}" presName="quadrant1" presStyleLbl="node1" presStyleIdx="0" presStyleCnt="4" custLinFactNeighborX="920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70B78-25AE-47B1-A4E6-3256C4C04A60}" type="pres">
      <dgm:prSet presAssocID="{43835A3D-869B-4182-BAEC-E71B1AC34C46}" presName="quadrant2" presStyleLbl="node1" presStyleIdx="1" presStyleCnt="4" custLinFactNeighborX="920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1953D7-0DBE-4371-B1BC-049F4786DCB4}" type="pres">
      <dgm:prSet presAssocID="{43835A3D-869B-4182-BAEC-E71B1AC34C46}" presName="quadrant3" presStyleLbl="node1" presStyleIdx="2" presStyleCnt="4" custLinFactNeighborX="920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849C47-C391-4CC4-BA0B-9B93054312AE}" type="pres">
      <dgm:prSet presAssocID="{43835A3D-869B-4182-BAEC-E71B1AC34C46}" presName="quadrant4" presStyleLbl="node1" presStyleIdx="3" presStyleCnt="4" custLinFactNeighborX="920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161D97-6C84-41CF-98B7-EADFDFE4F37D}" type="pres">
      <dgm:prSet presAssocID="{43835A3D-869B-4182-BAEC-E71B1AC34C46}" presName="quadrantPlaceholder" presStyleCnt="0"/>
      <dgm:spPr/>
    </dgm:pt>
    <dgm:pt modelId="{76BDB841-0780-45F5-9784-D3B1AF663D94}" type="pres">
      <dgm:prSet presAssocID="{43835A3D-869B-4182-BAEC-E71B1AC34C46}" presName="center1" presStyleLbl="fgShp" presStyleIdx="0" presStyleCnt="2" custLinFactNeighborX="26678"/>
      <dgm:spPr>
        <a:noFill/>
        <a:ln>
          <a:noFill/>
        </a:ln>
      </dgm:spPr>
    </dgm:pt>
    <dgm:pt modelId="{22FD427C-9C28-4734-BDDB-FF9C04E0E36E}" type="pres">
      <dgm:prSet presAssocID="{43835A3D-869B-4182-BAEC-E71B1AC34C46}" presName="center2" presStyleLbl="fgShp" presStyleIdx="1" presStyleCnt="2" custLinFactNeighborX="26678"/>
      <dgm:spPr>
        <a:noFill/>
        <a:ln>
          <a:noFill/>
        </a:ln>
      </dgm:spPr>
    </dgm:pt>
  </dgm:ptLst>
  <dgm:cxnLst>
    <dgm:cxn modelId="{91B41260-0F10-4D1B-B0D1-F86B9989B538}" type="presOf" srcId="{69A3DE01-0822-4AA5-A2E2-8E9EBE52D95E}" destId="{E4C6C110-AD37-44B4-942D-E553662E57FC}" srcOrd="0" destOrd="0" presId="urn:microsoft.com/office/officeart/2005/8/layout/cycle4#1"/>
    <dgm:cxn modelId="{8B34AB96-8821-4814-BD3C-8A8BD978C8A8}" type="presOf" srcId="{43835A3D-869B-4182-BAEC-E71B1AC34C46}" destId="{B50833CF-E966-486E-83EC-FF503901B6FC}" srcOrd="0" destOrd="0" presId="urn:microsoft.com/office/officeart/2005/8/layout/cycle4#1"/>
    <dgm:cxn modelId="{224BEAAF-F843-47D7-873A-2DF25AC8EA29}" srcId="{43835A3D-869B-4182-BAEC-E71B1AC34C46}" destId="{69A3DE01-0822-4AA5-A2E2-8E9EBE52D95E}" srcOrd="0" destOrd="0" parTransId="{981CF05A-ECF4-4CE8-9AA1-6C65F5275B51}" sibTransId="{CF81E109-3E9F-449A-AD1D-C5FBDE0AF8C0}"/>
    <dgm:cxn modelId="{AFFE2540-5763-483C-9F6C-80FDAB041B90}" type="presOf" srcId="{63A588B1-CD9A-42C9-A224-B589E63988CD}" destId="{0F849C47-C391-4CC4-BA0B-9B93054312AE}" srcOrd="0" destOrd="0" presId="urn:microsoft.com/office/officeart/2005/8/layout/cycle4#1"/>
    <dgm:cxn modelId="{2F27DA81-0176-448C-BF02-A8FBEC3F6252}" srcId="{43835A3D-869B-4182-BAEC-E71B1AC34C46}" destId="{2D6112C2-C217-4608-9DE0-6AE985ADB4A3}" srcOrd="2" destOrd="0" parTransId="{76E728D3-35FF-4895-8D83-02278C8671BA}" sibTransId="{40FFB014-BA9E-4155-B2FC-4C5B5A087457}"/>
    <dgm:cxn modelId="{96B5A0B5-6F12-4ECB-8482-34948F2E9A4B}" srcId="{43835A3D-869B-4182-BAEC-E71B1AC34C46}" destId="{63A588B1-CD9A-42C9-A224-B589E63988CD}" srcOrd="3" destOrd="0" parTransId="{555DE3BC-7A32-47E3-8588-11443E76B672}" sibTransId="{4348FE6E-D17B-4514-9B1F-774F6BBC0400}"/>
    <dgm:cxn modelId="{3AA0C75E-2FA8-42C9-93BE-44A89CE3DCD4}" srcId="{43835A3D-869B-4182-BAEC-E71B1AC34C46}" destId="{710DFF87-63EF-44FB-B531-6186F443F158}" srcOrd="1" destOrd="0" parTransId="{8EC08745-1F64-433E-8792-F79F19C5F648}" sibTransId="{815AF5D6-669E-4E2A-AA27-7BB9810463E9}"/>
    <dgm:cxn modelId="{E2C8C973-6387-4449-9708-A0192F5FB8DF}" type="presOf" srcId="{710DFF87-63EF-44FB-B531-6186F443F158}" destId="{22570B78-25AE-47B1-A4E6-3256C4C04A60}" srcOrd="0" destOrd="0" presId="urn:microsoft.com/office/officeart/2005/8/layout/cycle4#1"/>
    <dgm:cxn modelId="{AF9920DA-558D-4D37-8D74-3F71CB78D555}" type="presOf" srcId="{2D6112C2-C217-4608-9DE0-6AE985ADB4A3}" destId="{5E1953D7-0DBE-4371-B1BC-049F4786DCB4}" srcOrd="0" destOrd="0" presId="urn:microsoft.com/office/officeart/2005/8/layout/cycle4#1"/>
    <dgm:cxn modelId="{F312364E-F908-4070-8BD8-387AC0DE0CD2}" type="presParOf" srcId="{B50833CF-E966-486E-83EC-FF503901B6FC}" destId="{EB633E8F-BCE7-48B7-B55B-1D30DD06AFEB}" srcOrd="0" destOrd="0" presId="urn:microsoft.com/office/officeart/2005/8/layout/cycle4#1"/>
    <dgm:cxn modelId="{6540EAA0-01E4-4223-BC90-C5C91B5B3D38}" type="presParOf" srcId="{EB633E8F-BCE7-48B7-B55B-1D30DD06AFEB}" destId="{11A0DF3C-2D2F-4923-AC06-109483EA6F06}" srcOrd="0" destOrd="0" presId="urn:microsoft.com/office/officeart/2005/8/layout/cycle4#1"/>
    <dgm:cxn modelId="{3A54BB78-40B1-4433-A8D0-2EB5D5DBB48A}" type="presParOf" srcId="{B50833CF-E966-486E-83EC-FF503901B6FC}" destId="{4EFD2311-4AAB-423A-9CE2-CD63514D6808}" srcOrd="1" destOrd="0" presId="urn:microsoft.com/office/officeart/2005/8/layout/cycle4#1"/>
    <dgm:cxn modelId="{18CC2E19-35D3-4129-8FBA-0B6954BA005F}" type="presParOf" srcId="{4EFD2311-4AAB-423A-9CE2-CD63514D6808}" destId="{E4C6C110-AD37-44B4-942D-E553662E57FC}" srcOrd="0" destOrd="0" presId="urn:microsoft.com/office/officeart/2005/8/layout/cycle4#1"/>
    <dgm:cxn modelId="{E5C76001-9836-4CE9-8655-785C2E57C670}" type="presParOf" srcId="{4EFD2311-4AAB-423A-9CE2-CD63514D6808}" destId="{22570B78-25AE-47B1-A4E6-3256C4C04A60}" srcOrd="1" destOrd="0" presId="urn:microsoft.com/office/officeart/2005/8/layout/cycle4#1"/>
    <dgm:cxn modelId="{EB65C144-FB04-46BC-B97B-CDF19E01B003}" type="presParOf" srcId="{4EFD2311-4AAB-423A-9CE2-CD63514D6808}" destId="{5E1953D7-0DBE-4371-B1BC-049F4786DCB4}" srcOrd="2" destOrd="0" presId="urn:microsoft.com/office/officeart/2005/8/layout/cycle4#1"/>
    <dgm:cxn modelId="{6614CD09-FEDA-453C-A0B9-54B46EBFF379}" type="presParOf" srcId="{4EFD2311-4AAB-423A-9CE2-CD63514D6808}" destId="{0F849C47-C391-4CC4-BA0B-9B93054312AE}" srcOrd="3" destOrd="0" presId="urn:microsoft.com/office/officeart/2005/8/layout/cycle4#1"/>
    <dgm:cxn modelId="{254F95AC-4BF0-4871-8AAE-714919A0A888}" type="presParOf" srcId="{4EFD2311-4AAB-423A-9CE2-CD63514D6808}" destId="{B9161D97-6C84-41CF-98B7-EADFDFE4F37D}" srcOrd="4" destOrd="0" presId="urn:microsoft.com/office/officeart/2005/8/layout/cycle4#1"/>
    <dgm:cxn modelId="{95B0164B-B78A-4000-ACED-16C3A7A36F7E}" type="presParOf" srcId="{B50833CF-E966-486E-83EC-FF503901B6FC}" destId="{76BDB841-0780-45F5-9784-D3B1AF663D94}" srcOrd="2" destOrd="0" presId="urn:microsoft.com/office/officeart/2005/8/layout/cycle4#1"/>
    <dgm:cxn modelId="{4465F36B-F863-4A7E-8A01-A22A7E3C6E3C}" type="presParOf" srcId="{B50833CF-E966-486E-83EC-FF503901B6FC}" destId="{22FD427C-9C28-4734-BDDB-FF9C04E0E36E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C6C110-AD37-44B4-942D-E553662E57FC}">
      <dsp:nvSpPr>
        <dsp:cNvPr id="0" name=""/>
        <dsp:cNvSpPr/>
      </dsp:nvSpPr>
      <dsp:spPr>
        <a:xfrm>
          <a:off x="926122" y="319336"/>
          <a:ext cx="1624349" cy="1624349"/>
        </a:xfrm>
        <a:prstGeom prst="pieWedge">
          <a:avLst/>
        </a:prstGeom>
        <a:solidFill>
          <a:srgbClr val="0000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 dirty="0"/>
        </a:p>
      </dsp:txBody>
      <dsp:txXfrm>
        <a:off x="926122" y="319336"/>
        <a:ext cx="1624349" cy="1624349"/>
      </dsp:txXfrm>
    </dsp:sp>
    <dsp:sp modelId="{22570B78-25AE-47B1-A4E6-3256C4C04A60}">
      <dsp:nvSpPr>
        <dsp:cNvPr id="0" name=""/>
        <dsp:cNvSpPr/>
      </dsp:nvSpPr>
      <dsp:spPr>
        <a:xfrm rot="5400000">
          <a:off x="2625500" y="319336"/>
          <a:ext cx="1624349" cy="1624349"/>
        </a:xfrm>
        <a:prstGeom prst="pieWedg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 dirty="0"/>
        </a:p>
      </dsp:txBody>
      <dsp:txXfrm rot="5400000">
        <a:off x="2625500" y="319336"/>
        <a:ext cx="1624349" cy="1624349"/>
      </dsp:txXfrm>
    </dsp:sp>
    <dsp:sp modelId="{5E1953D7-0DBE-4371-B1BC-049F4786DCB4}">
      <dsp:nvSpPr>
        <dsp:cNvPr id="0" name=""/>
        <dsp:cNvSpPr/>
      </dsp:nvSpPr>
      <dsp:spPr>
        <a:xfrm rot="10800000">
          <a:off x="2625500" y="2018713"/>
          <a:ext cx="1624349" cy="1624349"/>
        </a:xfrm>
        <a:prstGeom prst="pieWedg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 dirty="0"/>
        </a:p>
      </dsp:txBody>
      <dsp:txXfrm rot="10800000">
        <a:off x="2625500" y="2018713"/>
        <a:ext cx="1624349" cy="1624349"/>
      </dsp:txXfrm>
    </dsp:sp>
    <dsp:sp modelId="{0F849C47-C391-4CC4-BA0B-9B93054312AE}">
      <dsp:nvSpPr>
        <dsp:cNvPr id="0" name=""/>
        <dsp:cNvSpPr/>
      </dsp:nvSpPr>
      <dsp:spPr>
        <a:xfrm rot="16200000">
          <a:off x="926122" y="2018713"/>
          <a:ext cx="1624349" cy="1624349"/>
        </a:xfrm>
        <a:prstGeom prst="pieWedg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 dirty="0" smtClean="0"/>
        </a:p>
      </dsp:txBody>
      <dsp:txXfrm rot="16200000">
        <a:off x="926122" y="2018713"/>
        <a:ext cx="1624349" cy="1624349"/>
      </dsp:txXfrm>
    </dsp:sp>
    <dsp:sp modelId="{76BDB841-0780-45F5-9784-D3B1AF663D94}">
      <dsp:nvSpPr>
        <dsp:cNvPr id="0" name=""/>
        <dsp:cNvSpPr/>
      </dsp:nvSpPr>
      <dsp:spPr>
        <a:xfrm>
          <a:off x="2307602" y="1643575"/>
          <a:ext cx="560832" cy="487680"/>
        </a:xfrm>
        <a:prstGeom prst="circular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D427C-9C28-4734-BDDB-FF9C04E0E36E}">
      <dsp:nvSpPr>
        <dsp:cNvPr id="0" name=""/>
        <dsp:cNvSpPr/>
      </dsp:nvSpPr>
      <dsp:spPr>
        <a:xfrm rot="10800000">
          <a:off x="2307602" y="1831144"/>
          <a:ext cx="560832" cy="487680"/>
        </a:xfrm>
        <a:prstGeom prst="circular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6028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37854" y="0"/>
            <a:ext cx="2936028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A2098-6363-423D-A691-53AF0408C811}" type="datetimeFigureOut">
              <a:rPr lang="en-GB" smtClean="0"/>
              <a:pPr/>
              <a:t>05/06/2014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7545" y="4705350"/>
            <a:ext cx="542036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6028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7854" y="9408981"/>
            <a:ext cx="2936028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C2A78-2280-415A-905B-693D1786183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" y="742950"/>
            <a:ext cx="6604000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7148DB-6B19-41ED-9A44-7A974E1BD894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1" y="0"/>
            <a:ext cx="9141619" cy="51435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98" t="11460" r="16737" b="30241"/>
          <a:stretch/>
        </p:blipFill>
        <p:spPr>
          <a:xfrm>
            <a:off x="395184" y="1072662"/>
            <a:ext cx="3913984" cy="4070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728" y="2735719"/>
            <a:ext cx="3268455" cy="82613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defRPr lang="en-GB" sz="26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728" y="3474283"/>
            <a:ext cx="3268455" cy="1121078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lnSpc>
                <a:spcPct val="95000"/>
              </a:lnSpc>
              <a:spcBef>
                <a:spcPts val="0"/>
              </a:spcBef>
              <a:buNone/>
              <a:defRPr lang="en-GB" sz="1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marL="0" lvl="0" indent="0"/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0174" y="233186"/>
            <a:ext cx="1128992" cy="45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241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9582"/>
            <a:ext cx="8352928" cy="3672408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5" y="4857158"/>
            <a:ext cx="288032" cy="273844"/>
          </a:xfr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530594"/>
            <a:ext cx="7419454" cy="312965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710428" y="4857158"/>
            <a:ext cx="863871" cy="273844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289" y="4857158"/>
            <a:ext cx="1315139" cy="27384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765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059658"/>
            <a:ext cx="4105274" cy="367188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40" y="1059658"/>
            <a:ext cx="4105275" cy="367188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530594"/>
            <a:ext cx="7419454" cy="312965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1710428" y="4857158"/>
            <a:ext cx="917863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8701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52552"/>
            <a:ext cx="4105274" cy="338137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40" y="1352552"/>
            <a:ext cx="4105275" cy="338137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530594"/>
            <a:ext cx="7419454" cy="312965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1710428" y="4857158"/>
            <a:ext cx="917863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95186" y="1060848"/>
            <a:ext cx="4105397" cy="282178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  <a:lvl2pPr marL="358775" indent="0">
              <a:buNone/>
              <a:defRPr b="1">
                <a:solidFill>
                  <a:schemeClr val="bg2"/>
                </a:solidFill>
              </a:defRPr>
            </a:lvl2pPr>
            <a:lvl3pPr marL="717550" indent="0">
              <a:buNone/>
              <a:defRPr b="1">
                <a:solidFill>
                  <a:schemeClr val="bg2"/>
                </a:solidFill>
              </a:defRPr>
            </a:lvl3pPr>
            <a:lvl4pPr marL="1076325" indent="0">
              <a:buNone/>
              <a:defRPr b="1">
                <a:solidFill>
                  <a:schemeClr val="bg2"/>
                </a:solidFill>
              </a:defRPr>
            </a:lvl4pPr>
            <a:lvl5pPr marL="1435100" indent="0">
              <a:buNone/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648182" y="1060847"/>
            <a:ext cx="4100635" cy="28217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b="1" smtClean="0">
                <a:solidFill>
                  <a:schemeClr val="bg2"/>
                </a:solidFill>
              </a:defRPr>
            </a:lvl1pPr>
            <a:lvl2pPr>
              <a:defRPr lang="en-US" b="1" smtClean="0">
                <a:solidFill>
                  <a:schemeClr val="bg2"/>
                </a:solidFill>
              </a:defRPr>
            </a:lvl2pPr>
            <a:lvl3pPr>
              <a:defRPr lang="en-US" b="1" smtClean="0">
                <a:solidFill>
                  <a:schemeClr val="bg2"/>
                </a:solidFill>
              </a:defRPr>
            </a:lvl3pPr>
            <a:lvl4pPr>
              <a:defRPr lang="en-US" b="1" smtClean="0">
                <a:solidFill>
                  <a:schemeClr val="bg2"/>
                </a:solidFill>
              </a:defRPr>
            </a:lvl4pPr>
            <a:lvl5pPr>
              <a:defRPr lang="en-GB" b="1">
                <a:solidFill>
                  <a:schemeClr val="bg2"/>
                </a:solidFill>
              </a:defRPr>
            </a:lvl5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57497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059658"/>
            <a:ext cx="4105274" cy="367188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530594"/>
            <a:ext cx="7419454" cy="312965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1710429" y="4857158"/>
            <a:ext cx="917863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48202" y="1060848"/>
            <a:ext cx="3077199" cy="3078000"/>
          </a:xfrm>
          <a:solidFill>
            <a:schemeClr val="tx1">
              <a:lumMod val="20000"/>
              <a:lumOff val="80000"/>
            </a:schemeClr>
          </a:solidFill>
        </p:spPr>
        <p:txBody>
          <a:bodyPr lIns="72000" tIns="72000"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63376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52552"/>
            <a:ext cx="4105274" cy="338137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530594"/>
            <a:ext cx="7419454" cy="312965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1710429" y="4857158"/>
            <a:ext cx="917863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48202" y="1060848"/>
            <a:ext cx="3077199" cy="3078000"/>
          </a:xfrm>
          <a:solidFill>
            <a:schemeClr val="tx1">
              <a:lumMod val="20000"/>
              <a:lumOff val="80000"/>
            </a:schemeClr>
          </a:solidFill>
        </p:spPr>
        <p:txBody>
          <a:bodyPr lIns="72000" tIns="72000"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95186" y="1060848"/>
            <a:ext cx="4105397" cy="282177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  <a:lvl2pPr marL="358775" indent="0">
              <a:buNone/>
              <a:defRPr b="1">
                <a:solidFill>
                  <a:schemeClr val="bg2"/>
                </a:solidFill>
              </a:defRPr>
            </a:lvl2pPr>
            <a:lvl3pPr marL="717550" indent="0">
              <a:buNone/>
              <a:defRPr b="1">
                <a:solidFill>
                  <a:schemeClr val="bg2"/>
                </a:solidFill>
              </a:defRPr>
            </a:lvl3pPr>
            <a:lvl4pPr marL="1076325" indent="0">
              <a:buNone/>
              <a:defRPr b="1">
                <a:solidFill>
                  <a:schemeClr val="bg2"/>
                </a:solidFill>
              </a:defRPr>
            </a:lvl4pPr>
            <a:lvl5pPr marL="1435100" indent="0">
              <a:buNone/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23004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059657"/>
            <a:ext cx="4105274" cy="3086100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Font typeface="Arial" pitchFamily="34" charset="0"/>
              <a:buNone/>
              <a:defRPr lang="en-US" sz="2400" b="1" smtClean="0">
                <a:solidFill>
                  <a:schemeClr val="bg2"/>
                </a:solidFill>
              </a:defRPr>
            </a:lvl1pPr>
            <a:lvl2pPr marL="358775" indent="0">
              <a:buFont typeface="Arial" pitchFamily="34" charset="0"/>
              <a:buNone/>
              <a:defRPr lang="en-US" sz="2000" b="1" smtClean="0">
                <a:solidFill>
                  <a:schemeClr val="bg2"/>
                </a:solidFill>
              </a:defRPr>
            </a:lvl2pPr>
            <a:lvl3pPr marL="717550" indent="0">
              <a:buFont typeface="Arial" pitchFamily="34" charset="0"/>
              <a:buNone/>
              <a:defRPr lang="en-US" sz="1800" b="1" smtClean="0">
                <a:solidFill>
                  <a:schemeClr val="bg2"/>
                </a:solidFill>
              </a:defRPr>
            </a:lvl3pPr>
            <a:lvl4pPr marL="1076325" indent="0">
              <a:buFont typeface="Arial" pitchFamily="34" charset="0"/>
              <a:buNone/>
              <a:defRPr lang="en-US" sz="1800" b="1" smtClean="0">
                <a:solidFill>
                  <a:schemeClr val="bg2"/>
                </a:solidFill>
              </a:defRPr>
            </a:lvl4pPr>
            <a:lvl5pPr marL="1435100" indent="0">
              <a:buFont typeface="Arial" pitchFamily="34" charset="0"/>
              <a:buNone/>
              <a:defRPr lang="en-GB"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530594"/>
            <a:ext cx="7419454" cy="312965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1710428" y="4857158"/>
            <a:ext cx="917863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48202" y="1060847"/>
            <a:ext cx="3077199" cy="3078000"/>
          </a:xfrm>
          <a:solidFill>
            <a:schemeClr val="tx1">
              <a:lumMod val="20000"/>
              <a:lumOff val="80000"/>
            </a:schemeClr>
          </a:solidFill>
        </p:spPr>
        <p:txBody>
          <a:bodyPr lIns="72000" tIns="72000"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40248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499639"/>
            <a:ext cx="7419454" cy="312965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710429" y="4857158"/>
            <a:ext cx="917863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3572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8594" y="4791672"/>
            <a:ext cx="2173088" cy="0"/>
          </a:xfrm>
          <a:prstGeom prst="line">
            <a:avLst/>
          </a:prstGeom>
          <a:ln w="63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710428" y="4857158"/>
            <a:ext cx="89753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78596" y="4791672"/>
            <a:ext cx="2429367" cy="0"/>
          </a:xfrm>
          <a:prstGeom prst="line">
            <a:avLst/>
          </a:prstGeom>
          <a:ln w="63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9091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Image OP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1" y="0"/>
            <a:ext cx="9141619" cy="514350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98" t="11460" r="16737" b="28327"/>
          <a:stretch/>
        </p:blipFill>
        <p:spPr>
          <a:xfrm>
            <a:off x="395185" y="1089096"/>
            <a:ext cx="3738730" cy="4054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284" y="2666138"/>
            <a:ext cx="3112202" cy="82613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defRPr lang="en-GB" sz="26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7284" y="3374383"/>
            <a:ext cx="3112202" cy="112107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800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710428" y="4857158"/>
            <a:ext cx="89753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78596" y="4791672"/>
            <a:ext cx="2429367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9667" y="270083"/>
            <a:ext cx="379149" cy="32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2307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-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" y="322"/>
            <a:ext cx="9140477" cy="514285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710428" y="4857158"/>
            <a:ext cx="89753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8462" y="2571752"/>
            <a:ext cx="5400000" cy="430887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78596" y="4791672"/>
            <a:ext cx="2429367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8296" y="270084"/>
            <a:ext cx="380521" cy="32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684227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 userDrawn="1">
          <p15:clr>
            <a:srgbClr val="FBAE40"/>
          </p15:clr>
        </p15:guide>
        <p15:guide id="2" pos="3624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 OP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5" y="0"/>
            <a:ext cx="9138910" cy="5143499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98" t="11460" r="16737" b="30241"/>
          <a:stretch/>
        </p:blipFill>
        <p:spPr>
          <a:xfrm>
            <a:off x="395184" y="1072662"/>
            <a:ext cx="3913984" cy="4070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728" y="2735719"/>
            <a:ext cx="3268455" cy="82613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defRPr lang="en-GB" sz="26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728" y="3474283"/>
            <a:ext cx="3268455" cy="1121078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lnSpc>
                <a:spcPct val="95000"/>
              </a:lnSpc>
              <a:spcBef>
                <a:spcPts val="0"/>
              </a:spcBef>
              <a:buNone/>
              <a:defRPr lang="en-GB" sz="1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marL="0" lvl="0" indent="0"/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0174" y="233186"/>
            <a:ext cx="1128992" cy="45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108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4x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530594"/>
            <a:ext cx="7419454" cy="312965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78595" y="812117"/>
            <a:ext cx="8782050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10428" y="4857158"/>
            <a:ext cx="89753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4"/>
          </p:nvPr>
        </p:nvSpPr>
        <p:spPr>
          <a:xfrm>
            <a:off x="2125978" y="1060848"/>
            <a:ext cx="4896162" cy="3673078"/>
          </a:xfrm>
        </p:spPr>
        <p:txBody>
          <a:bodyPr lIns="108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78596" y="4791672"/>
            <a:ext cx="2429367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8296" y="270084"/>
            <a:ext cx="380521" cy="32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9197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16x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530594"/>
            <a:ext cx="7419454" cy="312965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78595" y="812117"/>
            <a:ext cx="8782050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10428" y="4857158"/>
            <a:ext cx="89753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4"/>
          </p:nvPr>
        </p:nvSpPr>
        <p:spPr>
          <a:xfrm>
            <a:off x="1307893" y="1060846"/>
            <a:ext cx="6528217" cy="3673079"/>
          </a:xfrm>
        </p:spPr>
        <p:txBody>
          <a:bodyPr lIns="108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78596" y="4791672"/>
            <a:ext cx="2429367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8296" y="270084"/>
            <a:ext cx="380521" cy="32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4610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tatem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" y="322"/>
            <a:ext cx="9140477" cy="5142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4" y="1059659"/>
            <a:ext cx="6345237" cy="430887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5288" y="2571750"/>
            <a:ext cx="6367462" cy="298847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buNone/>
              <a:defRPr lang="en-GB" sz="12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710428" y="4857158"/>
            <a:ext cx="89753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78596" y="4791672"/>
            <a:ext cx="2429367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8296" y="270084"/>
            <a:ext cx="380521" cy="32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2481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30p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8" y="513000"/>
            <a:ext cx="6834187" cy="436017"/>
          </a:xfrm>
        </p:spPr>
        <p:txBody>
          <a:bodyPr/>
          <a:lstStyle>
            <a:lvl1pPr>
              <a:lnSpc>
                <a:spcPts val="3400"/>
              </a:lnSpc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738" y="1431000"/>
            <a:ext cx="6834187" cy="32874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8DD55-1F3E-428C-A924-09BBA3A2E5B2}" type="datetime1">
              <a:rPr lang="en-US"/>
              <a:pPr>
                <a:defRPr/>
              </a:pPr>
              <a:t>6/5/2014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[Update footer with Insert &gt; Header &amp; Footer]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995FA-72F6-4A69-8D8C-95896B27C39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OP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5" y="0"/>
            <a:ext cx="9138911" cy="51435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98" t="11460" r="16737" b="30241"/>
          <a:stretch/>
        </p:blipFill>
        <p:spPr>
          <a:xfrm>
            <a:off x="395184" y="1072662"/>
            <a:ext cx="3913984" cy="4070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728" y="2735719"/>
            <a:ext cx="3268455" cy="82613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defRPr lang="en-GB" sz="26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728" y="3474283"/>
            <a:ext cx="3268455" cy="1121078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lnSpc>
                <a:spcPct val="95000"/>
              </a:lnSpc>
              <a:spcBef>
                <a:spcPts val="0"/>
              </a:spcBef>
              <a:buNone/>
              <a:defRPr lang="en-GB" sz="1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marL="0" lvl="0" indent="0"/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0174" y="233186"/>
            <a:ext cx="1128992" cy="45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62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 OP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5" y="1"/>
            <a:ext cx="9138911" cy="5143499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98" t="11460" r="16737" b="30241"/>
          <a:stretch/>
        </p:blipFill>
        <p:spPr>
          <a:xfrm>
            <a:off x="395184" y="1072662"/>
            <a:ext cx="3913984" cy="4070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728" y="2735719"/>
            <a:ext cx="3268455" cy="82613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defRPr lang="en-GB" sz="26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728" y="3474283"/>
            <a:ext cx="3268455" cy="1121078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lnSpc>
                <a:spcPct val="95000"/>
              </a:lnSpc>
              <a:spcBef>
                <a:spcPts val="0"/>
              </a:spcBef>
              <a:buNone/>
              <a:defRPr lang="en-GB" sz="1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marL="0" lvl="0" indent="0"/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0174" y="233186"/>
            <a:ext cx="1128992" cy="45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38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OP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5" y="1"/>
            <a:ext cx="9138911" cy="5143499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98" t="11460" r="16737" b="30241"/>
          <a:stretch/>
        </p:blipFill>
        <p:spPr>
          <a:xfrm>
            <a:off x="395184" y="1072662"/>
            <a:ext cx="3913984" cy="4070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728" y="2735719"/>
            <a:ext cx="3268455" cy="82613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defRPr lang="en-GB" sz="26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728" y="3474283"/>
            <a:ext cx="3268455" cy="1121078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lnSpc>
                <a:spcPct val="95000"/>
              </a:lnSpc>
              <a:spcBef>
                <a:spcPts val="0"/>
              </a:spcBef>
              <a:buNone/>
              <a:defRPr lang="en-GB" sz="1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marL="0" lvl="0" indent="0"/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0174" y="233186"/>
            <a:ext cx="1128992" cy="45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88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 OP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5" y="1"/>
            <a:ext cx="9138910" cy="5143499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98" t="11460" r="16737" b="30241"/>
          <a:stretch/>
        </p:blipFill>
        <p:spPr>
          <a:xfrm>
            <a:off x="395184" y="1072662"/>
            <a:ext cx="3913984" cy="4070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728" y="2735719"/>
            <a:ext cx="3268455" cy="82613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defRPr lang="en-GB" sz="26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728" y="3474283"/>
            <a:ext cx="3268455" cy="1121078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lnSpc>
                <a:spcPct val="95000"/>
              </a:lnSpc>
              <a:spcBef>
                <a:spcPts val="0"/>
              </a:spcBef>
              <a:buNone/>
              <a:defRPr lang="en-GB" sz="1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marL="0" lvl="0" indent="0"/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0174" y="233186"/>
            <a:ext cx="1128992" cy="45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518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1" y="0"/>
            <a:ext cx="9141619" cy="51435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98" t="11460" r="16737" b="30241"/>
          <a:stretch/>
        </p:blipFill>
        <p:spPr>
          <a:xfrm>
            <a:off x="395184" y="1072662"/>
            <a:ext cx="3913984" cy="4070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728" y="2735719"/>
            <a:ext cx="3268455" cy="82613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defRPr lang="en-GB" sz="26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728" y="3474283"/>
            <a:ext cx="3268455" cy="1121078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lnSpc>
                <a:spcPct val="95000"/>
              </a:lnSpc>
              <a:spcBef>
                <a:spcPts val="0"/>
              </a:spcBef>
              <a:buNone/>
              <a:defRPr lang="en-GB" sz="1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marL="0" lvl="0" indent="0"/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0174" y="233186"/>
            <a:ext cx="1128992" cy="45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1095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spcBef>
                <a:spcPts val="1800"/>
              </a:spcBef>
              <a:buClr>
                <a:schemeClr val="bg2"/>
              </a:buClr>
              <a:buFont typeface="+mj-lt"/>
              <a:buAutoNum type="arabicPeriod"/>
              <a:defRPr sz="1800" b="0"/>
            </a:lvl1pPr>
            <a:lvl2pPr marL="701675" indent="-342900">
              <a:buFont typeface="+mj-lt"/>
              <a:buAutoNum type="arabicPeriod"/>
              <a:defRPr sz="1800"/>
            </a:lvl2pPr>
            <a:lvl3pPr marL="1060450" indent="-342900">
              <a:buFont typeface="+mj-lt"/>
              <a:buAutoNum type="arabicPeriod"/>
              <a:defRPr sz="1600"/>
            </a:lvl3pPr>
            <a:lvl4pPr marL="1419225" indent="-342900">
              <a:buFont typeface="+mj-lt"/>
              <a:buAutoNum type="arabicPeriod"/>
              <a:defRPr sz="1600"/>
            </a:lvl4pPr>
            <a:lvl5pPr marL="1778000" indent="-342900">
              <a:buFont typeface="+mj-lt"/>
              <a:buAutoNum type="arabicPeriod"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5" y="4857158"/>
            <a:ext cx="288032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530594"/>
            <a:ext cx="7419454" cy="312965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10429" y="4857158"/>
            <a:ext cx="917863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266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5" y="4857158"/>
            <a:ext cx="288032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530594"/>
            <a:ext cx="7419454" cy="312965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10429" y="4857158"/>
            <a:ext cx="917863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5289" y="1060849"/>
            <a:ext cx="8353425" cy="3673078"/>
          </a:xfrm>
        </p:spPr>
        <p:txBody>
          <a:bodyPr/>
          <a:lstStyle>
            <a:lvl1pPr>
              <a:spcBef>
                <a:spcPts val="2400"/>
              </a:spcBef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9489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70273"/>
            <a:ext cx="7416824" cy="33855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059582"/>
            <a:ext cx="8352928" cy="36724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0428" y="4857158"/>
            <a:ext cx="89753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57158"/>
            <a:ext cx="131513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7375" y="4857158"/>
            <a:ext cx="288032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78594" y="4791672"/>
            <a:ext cx="2173088" cy="0"/>
          </a:xfrm>
          <a:prstGeom prst="line">
            <a:avLst/>
          </a:prstGeom>
          <a:ln w="63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8595" y="812117"/>
            <a:ext cx="8782050" cy="0"/>
          </a:xfrm>
          <a:prstGeom prst="line">
            <a:avLst/>
          </a:prstGeom>
          <a:ln w="127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8596" y="4791672"/>
            <a:ext cx="2429367" cy="0"/>
          </a:xfrm>
          <a:prstGeom prst="line">
            <a:avLst/>
          </a:prstGeom>
          <a:ln w="63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8595" y="812117"/>
            <a:ext cx="8782050" cy="0"/>
          </a:xfrm>
          <a:prstGeom prst="line">
            <a:avLst/>
          </a:prstGeom>
          <a:ln w="127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9667" y="270083"/>
            <a:ext cx="379149" cy="32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293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spcBef>
          <a:spcPts val="1200"/>
        </a:spcBef>
        <a:buClr>
          <a:schemeClr val="bg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179388" algn="l" defTabSz="914400" rtl="0" eaLnBrk="1" latinLnBrk="0" hangingPunct="1">
        <a:spcBef>
          <a:spcPts val="6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0900" indent="-133350" algn="l" defTabSz="914400" rtl="0" eaLnBrk="1" latinLnBrk="0" hangingPunct="1">
        <a:spcBef>
          <a:spcPts val="3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36663" indent="-160338" algn="l" defTabSz="914400" rtl="0" eaLnBrk="1" latinLnBrk="0" hangingPunct="1">
        <a:spcBef>
          <a:spcPts val="3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500" indent="-152400" algn="l" defTabSz="914400" rtl="0" eaLnBrk="1" latinLnBrk="0" hangingPunct="1">
        <a:spcBef>
          <a:spcPts val="3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va784934\Desktop\prezentare%20conferinta\film_subtitrare_final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71750"/>
            <a:ext cx="3268455" cy="826136"/>
          </a:xfrm>
        </p:spPr>
        <p:txBody>
          <a:bodyPr/>
          <a:lstStyle/>
          <a:p>
            <a:r>
              <a:rPr lang="en-US" sz="2000" dirty="0" err="1" smtClean="0"/>
              <a:t>Vizibilitatea</a:t>
            </a:r>
            <a:r>
              <a:rPr lang="en-US" dirty="0" smtClean="0"/>
              <a:t> </a:t>
            </a:r>
            <a:r>
              <a:rPr lang="en-US" dirty="0" err="1" smtClean="0"/>
              <a:t>materialelor</a:t>
            </a:r>
            <a:r>
              <a:rPr lang="en-US" dirty="0" smtClean="0"/>
              <a:t> </a:t>
            </a:r>
            <a:r>
              <a:rPr lang="en-US" dirty="0" err="1" smtClean="0"/>
              <a:t>publicitare</a:t>
            </a:r>
            <a:r>
              <a:rPr lang="en-US" dirty="0" smtClean="0"/>
              <a:t> </a:t>
            </a:r>
            <a:r>
              <a:rPr lang="en-US" sz="2000" dirty="0" smtClean="0"/>
              <a:t>in </a:t>
            </a:r>
            <a:r>
              <a:rPr lang="en-US" sz="2000" dirty="0" err="1" smtClean="0"/>
              <a:t>farmacii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486150"/>
            <a:ext cx="3268455" cy="1121078"/>
          </a:xfrm>
        </p:spPr>
        <p:txBody>
          <a:bodyPr/>
          <a:lstStyle/>
          <a:p>
            <a:endParaRPr lang="ro-RO" dirty="0" smtClean="0"/>
          </a:p>
          <a:p>
            <a:r>
              <a:rPr lang="en-US" dirty="0" smtClean="0"/>
              <a:t>5 </a:t>
            </a:r>
            <a:r>
              <a:rPr lang="en-US" dirty="0" err="1" smtClean="0"/>
              <a:t>iunie</a:t>
            </a:r>
            <a:r>
              <a:rPr lang="en-US" dirty="0" smtClean="0"/>
              <a:t> 2014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66800" y="1885950"/>
            <a:ext cx="7086600" cy="205739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o-RO" sz="2000" b="1" dirty="0" smtClean="0">
              <a:solidFill>
                <a:srgbClr val="0E0C0A"/>
              </a:solidFill>
            </a:endParaRPr>
          </a:p>
          <a:p>
            <a:pPr algn="ctr">
              <a:defRPr/>
            </a:pPr>
            <a:r>
              <a:rPr lang="ro-RO" sz="2000" b="1" dirty="0" smtClean="0">
                <a:solidFill>
                  <a:srgbClr val="0E0C0A"/>
                </a:solidFill>
              </a:rPr>
              <a:t>OBIECTIVUL STUDIULUI</a:t>
            </a:r>
            <a:r>
              <a:rPr lang="en-US" sz="2000" b="1" dirty="0" smtClean="0">
                <a:solidFill>
                  <a:srgbClr val="0E0C0A"/>
                </a:solidFill>
              </a:rPr>
              <a:t>: </a:t>
            </a:r>
            <a:endParaRPr lang="ro-RO" b="1" dirty="0" smtClean="0">
              <a:solidFill>
                <a:srgbClr val="0E0C0A"/>
              </a:solidFill>
            </a:endParaRPr>
          </a:p>
          <a:p>
            <a:pPr algn="ctr">
              <a:defRPr/>
            </a:pPr>
            <a:endParaRPr lang="en-US" sz="2000" b="1" dirty="0">
              <a:solidFill>
                <a:srgbClr val="0E0C0A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E0C0A"/>
                </a:solidFill>
              </a:rPr>
              <a:t> </a:t>
            </a:r>
            <a:r>
              <a:rPr lang="en-US" sz="2000" dirty="0" err="1" smtClean="0">
                <a:solidFill>
                  <a:srgbClr val="0E0C0A"/>
                </a:solidFill>
              </a:rPr>
              <a:t>importan</a:t>
            </a:r>
            <a:r>
              <a:rPr lang="ro-RO" sz="2000" dirty="0" smtClean="0">
                <a:solidFill>
                  <a:srgbClr val="0E0C0A"/>
                </a:solidFill>
              </a:rPr>
              <a:t>ţ</a:t>
            </a:r>
            <a:r>
              <a:rPr lang="en-US" sz="2000" dirty="0" smtClean="0">
                <a:solidFill>
                  <a:srgbClr val="0E0C0A"/>
                </a:solidFill>
              </a:rPr>
              <a:t>a </a:t>
            </a:r>
            <a:r>
              <a:rPr lang="en-US" sz="2400" dirty="0" err="1" smtClean="0">
                <a:solidFill>
                  <a:srgbClr val="0E0C0A"/>
                </a:solidFill>
              </a:rPr>
              <a:t>materialelor</a:t>
            </a:r>
            <a:r>
              <a:rPr lang="en-US" sz="2400" dirty="0" smtClean="0">
                <a:solidFill>
                  <a:srgbClr val="0E0C0A"/>
                </a:solidFill>
              </a:rPr>
              <a:t> </a:t>
            </a:r>
            <a:r>
              <a:rPr lang="en-US" sz="2400" dirty="0" err="1">
                <a:solidFill>
                  <a:srgbClr val="0E0C0A"/>
                </a:solidFill>
              </a:rPr>
              <a:t>publicitare</a:t>
            </a:r>
            <a:r>
              <a:rPr lang="en-US" sz="2400" dirty="0">
                <a:solidFill>
                  <a:srgbClr val="0E0C0A"/>
                </a:solidFill>
              </a:rPr>
              <a:t> </a:t>
            </a:r>
            <a:r>
              <a:rPr lang="ro-RO" sz="2000" dirty="0" smtClean="0">
                <a:solidFill>
                  <a:srgbClr val="0E0C0A"/>
                </a:solidFill>
              </a:rPr>
              <a:t>î</a:t>
            </a:r>
            <a:r>
              <a:rPr lang="en-US" sz="2000" dirty="0" smtClean="0">
                <a:solidFill>
                  <a:srgbClr val="0E0C0A"/>
                </a:solidFill>
              </a:rPr>
              <a:t>n </a:t>
            </a:r>
            <a:r>
              <a:rPr lang="en-US" sz="2000" dirty="0" err="1" smtClean="0">
                <a:solidFill>
                  <a:srgbClr val="0E0C0A"/>
                </a:solidFill>
              </a:rPr>
              <a:t>farmacii</a:t>
            </a:r>
            <a:r>
              <a:rPr lang="ro-RO" sz="2000" dirty="0" smtClean="0">
                <a:solidFill>
                  <a:srgbClr val="0E0C0A"/>
                </a:solidFill>
              </a:rPr>
              <a:t>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o-RO" sz="2000" dirty="0" smtClean="0">
                <a:solidFill>
                  <a:srgbClr val="0E0C0A"/>
                </a:solidFill>
              </a:rPr>
              <a:t> determinarea </a:t>
            </a:r>
            <a:r>
              <a:rPr lang="ro-RO" sz="2400" dirty="0" smtClean="0">
                <a:solidFill>
                  <a:srgbClr val="0E0C0A"/>
                </a:solidFill>
              </a:rPr>
              <a:t>punctelor de interes </a:t>
            </a:r>
            <a:r>
              <a:rPr lang="ro-RO" sz="2000" dirty="0" smtClean="0">
                <a:solidFill>
                  <a:srgbClr val="0E0C0A"/>
                </a:solidFill>
              </a:rPr>
              <a:t>pentru cumpărător.</a:t>
            </a:r>
            <a:r>
              <a:rPr lang="en-US" sz="2000" dirty="0" smtClean="0">
                <a:solidFill>
                  <a:srgbClr val="0E0C0A"/>
                </a:solidFill>
              </a:rPr>
              <a:t>  </a:t>
            </a:r>
            <a:endParaRPr lang="en-US" sz="2000" dirty="0">
              <a:solidFill>
                <a:srgbClr val="0E0C0A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9DE1F9-BA32-4BE7-BB11-2AD74074F9D5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pic>
        <p:nvPicPr>
          <p:cNvPr id="23555" name="Picture 2" descr="\\dc1\Quant\Alexandra\TOBII, work\Pharmacy 4, Tei\MAPS\Coldrex, ALL, all duration, relati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9932" y="1352550"/>
            <a:ext cx="4281668" cy="226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\\dc1\Quant\Alexandra\TOBII, work\Pharmacy 4, Tei\MAPS\Coldrex, ALL, all duration, cou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52550"/>
            <a:ext cx="4287179" cy="226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10"/>
          <p:cNvSpPr txBox="1">
            <a:spLocks noChangeArrowheads="1"/>
          </p:cNvSpPr>
          <p:nvPr/>
        </p:nvSpPr>
        <p:spPr bwMode="auto">
          <a:xfrm>
            <a:off x="1447800" y="819150"/>
            <a:ext cx="2290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INTERES</a:t>
            </a:r>
          </a:p>
        </p:txBody>
      </p:sp>
      <p:sp>
        <p:nvSpPr>
          <p:cNvPr id="23558" name="TextBox 11"/>
          <p:cNvSpPr txBox="1">
            <a:spLocks noChangeArrowheads="1"/>
          </p:cNvSpPr>
          <p:nvPr/>
        </p:nvSpPr>
        <p:spPr bwMode="auto">
          <a:xfrm>
            <a:off x="5486400" y="819150"/>
            <a:ext cx="218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ATEN</a:t>
            </a:r>
            <a:r>
              <a:rPr lang="ro-RO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Ţ</a:t>
            </a: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IE</a:t>
            </a:r>
            <a:endParaRPr lang="en-US" sz="28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560" name="Rectangle 1"/>
          <p:cNvSpPr>
            <a:spLocks noChangeArrowheads="1"/>
          </p:cNvSpPr>
          <p:nvPr/>
        </p:nvSpPr>
        <p:spPr bwMode="auto">
          <a:xfrm>
            <a:off x="228600" y="3638550"/>
            <a:ext cx="8686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Tx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Nivelul</a:t>
            </a:r>
            <a:r>
              <a:rPr lang="en-US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observare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a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materialelor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publicitare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variaz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ă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î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85%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si</a:t>
            </a:r>
            <a:r>
              <a:rPr lang="en-US" dirty="0">
                <a:latin typeface="Calibri" pitchFamily="34" charset="0"/>
                <a:cs typeface="Calibri" pitchFamily="34" charset="0"/>
              </a:rPr>
              <a:t> 94%;</a:t>
            </a:r>
            <a:endParaRPr lang="en-GB" dirty="0"/>
          </a:p>
          <a:p>
            <a:pPr eaLnBrk="0" hangingPunct="0">
              <a:buFontTx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Totu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ş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exist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ă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diferen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ţă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î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ceea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ce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vede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ochiul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ş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ceea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ce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îş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aminte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ş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>
                <a:latin typeface="Calibri" pitchFamily="34" charset="0"/>
                <a:cs typeface="Calibri" pitchFamily="34" charset="0"/>
              </a:rPr>
              <a:t>;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nivelul</a:t>
            </a:r>
            <a:r>
              <a:rPr lang="en-US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con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ş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tientizare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nu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este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la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fel</a:t>
            </a:r>
            <a:r>
              <a:rPr lang="en-US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ridicat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;</a:t>
            </a:r>
            <a:endParaRPr lang="en-GB" dirty="0"/>
          </a:p>
          <a:p>
            <a:pPr eaLnBrk="0" hangingPunct="0">
              <a:buFontTx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Oamenii</a:t>
            </a:r>
            <a:r>
              <a:rPr lang="en-US" dirty="0">
                <a:latin typeface="Calibri" pitchFamily="34" charset="0"/>
                <a:cs typeface="Calibri" pitchFamily="34" charset="0"/>
              </a:rPr>
              <a:t> se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ă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mai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mult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la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imagini</a:t>
            </a:r>
            <a:r>
              <a:rPr lang="en-US" dirty="0">
                <a:latin typeface="Calibri" pitchFamily="34" charset="0"/>
                <a:cs typeface="Calibri" pitchFamily="34" charset="0"/>
              </a:rPr>
              <a:t> (=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pachet</a:t>
            </a:r>
            <a:r>
              <a:rPr lang="en-US" dirty="0">
                <a:latin typeface="Calibri" pitchFamily="34" charset="0"/>
                <a:cs typeface="Calibri" pitchFamily="34" charset="0"/>
              </a:rPr>
              <a:t>) 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ş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fe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ţ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dec</a:t>
            </a:r>
            <a:r>
              <a:rPr lang="ro-RO" dirty="0" smtClean="0">
                <a:latin typeface="Calibri" pitchFamily="34" charset="0"/>
                <a:cs typeface="Calibri" pitchFamily="34" charset="0"/>
              </a:rPr>
              <a:t>â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 </a:t>
            </a:r>
            <a:r>
              <a:rPr lang="en-US" dirty="0">
                <a:latin typeface="Calibri" pitchFamily="34" charset="0"/>
                <a:cs typeface="Calibri" pitchFamily="34" charset="0"/>
              </a:rPr>
              <a:t>la text.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361950"/>
            <a:ext cx="5181600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o-RO" sz="2000" dirty="0" smtClean="0"/>
              <a:t>Observarea comunicării la raft</a:t>
            </a:r>
            <a:endParaRPr lang="en-GB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23558" grpId="0"/>
      <p:bldP spid="23560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211B7-A9D5-49E5-9435-3BE176A55868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pic>
        <p:nvPicPr>
          <p:cNvPr id="24579" name="Picture 2"/>
          <p:cNvPicPr>
            <a:picLocks noChangeArrowheads="1"/>
          </p:cNvPicPr>
          <p:nvPr/>
        </p:nvPicPr>
        <p:blipFill>
          <a:blip r:embed="rId2" cstate="print"/>
          <a:srcRect t="36949"/>
          <a:stretch>
            <a:fillRect/>
          </a:stretch>
        </p:blipFill>
        <p:spPr bwMode="auto">
          <a:xfrm>
            <a:off x="152400" y="1047750"/>
            <a:ext cx="89058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65126" y="2824163"/>
          <a:ext cx="8291195" cy="1238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479"/>
                <a:gridCol w="1208786"/>
                <a:gridCol w="1410250"/>
                <a:gridCol w="1208786"/>
                <a:gridCol w="1208786"/>
                <a:gridCol w="1194108"/>
              </a:tblGrid>
              <a:tr h="278130">
                <a:tc>
                  <a:txBody>
                    <a:bodyPr/>
                    <a:lstStyle/>
                    <a:p>
                      <a:endParaRPr lang="en-US" sz="800" dirty="0">
                        <a:latin typeface="+mn-lt"/>
                      </a:endParaRP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100" dirty="0" smtClean="0">
                          <a:latin typeface="+mn-lt"/>
                        </a:rPr>
                        <a:t>Produs 1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100" dirty="0" smtClean="0">
                          <a:latin typeface="+mn-lt"/>
                        </a:rPr>
                        <a:t>Produs 2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100" dirty="0" smtClean="0">
                          <a:latin typeface="+mn-lt"/>
                        </a:rPr>
                        <a:t>Produs</a:t>
                      </a:r>
                      <a:r>
                        <a:rPr lang="en-US" sz="1100" dirty="0" smtClean="0">
                          <a:latin typeface="+mn-lt"/>
                        </a:rPr>
                        <a:t> </a:t>
                      </a:r>
                      <a:r>
                        <a:rPr lang="ro-RO" sz="1100" dirty="0" smtClean="0">
                          <a:latin typeface="+mn-lt"/>
                        </a:rPr>
                        <a:t>3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100" dirty="0" smtClean="0">
                          <a:latin typeface="+mn-lt"/>
                        </a:rPr>
                        <a:t>Produs</a:t>
                      </a:r>
                      <a:r>
                        <a:rPr lang="en-US" sz="1100" dirty="0" smtClean="0">
                          <a:latin typeface="+mn-lt"/>
                        </a:rPr>
                        <a:t> </a:t>
                      </a:r>
                      <a:r>
                        <a:rPr lang="ro-RO" sz="1100" dirty="0" smtClean="0">
                          <a:latin typeface="+mn-lt"/>
                        </a:rPr>
                        <a:t>4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100" dirty="0" smtClean="0">
                          <a:latin typeface="+mn-lt"/>
                        </a:rPr>
                        <a:t>Produs</a:t>
                      </a:r>
                      <a:r>
                        <a:rPr lang="en-US" sz="1100" baseline="0" dirty="0" smtClean="0">
                          <a:latin typeface="+mn-lt"/>
                        </a:rPr>
                        <a:t> </a:t>
                      </a:r>
                      <a:r>
                        <a:rPr lang="ro-RO" sz="1100" baseline="0" dirty="0" smtClean="0">
                          <a:latin typeface="+mn-lt"/>
                        </a:rPr>
                        <a:t>5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err="1" smtClean="0">
                          <a:latin typeface="+mn-lt"/>
                        </a:rPr>
                        <a:t>Procentaj</a:t>
                      </a:r>
                      <a:r>
                        <a:rPr lang="en-US" sz="1100" b="0" dirty="0" smtClean="0">
                          <a:latin typeface="+mn-lt"/>
                        </a:rPr>
                        <a:t> </a:t>
                      </a:r>
                      <a:r>
                        <a:rPr lang="en-US" sz="1100" b="0" dirty="0" err="1" smtClean="0">
                          <a:latin typeface="+mn-lt"/>
                        </a:rPr>
                        <a:t>privitori</a:t>
                      </a:r>
                      <a:endParaRPr lang="en-US" sz="1100" b="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n-lt"/>
                        </a:rPr>
                        <a:t>89%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n-lt"/>
                        </a:rPr>
                        <a:t>69%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n-lt"/>
                        </a:rPr>
                        <a:t>59%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n-lt"/>
                        </a:rPr>
                        <a:t>83%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n-lt"/>
                        </a:rPr>
                        <a:t>78%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smtClean="0">
                          <a:latin typeface="+mn-lt"/>
                        </a:rPr>
                        <a:t>Prima</a:t>
                      </a:r>
                      <a:r>
                        <a:rPr lang="en-US" sz="1100" b="0" baseline="0" dirty="0" smtClean="0">
                          <a:latin typeface="+mn-lt"/>
                        </a:rPr>
                        <a:t> </a:t>
                      </a:r>
                      <a:r>
                        <a:rPr lang="en-US" sz="1100" b="0" baseline="0" dirty="0" err="1" smtClean="0">
                          <a:latin typeface="+mn-lt"/>
                        </a:rPr>
                        <a:t>fixare</a:t>
                      </a:r>
                      <a:r>
                        <a:rPr lang="ro-RO" sz="1100" b="0" baseline="0" dirty="0" smtClean="0">
                          <a:latin typeface="+mn-lt"/>
                        </a:rPr>
                        <a:t> a privirii apare după</a:t>
                      </a:r>
                      <a:endParaRPr lang="en-US" sz="1100" b="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o-R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lang="ro-R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r>
                        <a:rPr lang="ro-R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ro-R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ro-R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</a:tr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err="1" smtClean="0">
                          <a:latin typeface="+mn-lt"/>
                        </a:rPr>
                        <a:t>Durat</a:t>
                      </a:r>
                      <a:r>
                        <a:rPr lang="ro-RO" sz="1100" b="0" dirty="0" smtClean="0">
                          <a:latin typeface="+mn-lt"/>
                        </a:rPr>
                        <a:t>ă</a:t>
                      </a:r>
                      <a:r>
                        <a:rPr lang="en-US" sz="1100" b="0" baseline="0" dirty="0" smtClean="0">
                          <a:latin typeface="+mn-lt"/>
                        </a:rPr>
                        <a:t> </a:t>
                      </a:r>
                      <a:r>
                        <a:rPr lang="en-US" sz="1100" b="0" baseline="0" dirty="0" err="1" smtClean="0">
                          <a:latin typeface="+mn-lt"/>
                        </a:rPr>
                        <a:t>a</a:t>
                      </a:r>
                      <a:r>
                        <a:rPr lang="en-US" sz="1100" b="0" dirty="0" err="1" smtClean="0">
                          <a:latin typeface="+mn-lt"/>
                        </a:rPr>
                        <a:t>ten</a:t>
                      </a:r>
                      <a:r>
                        <a:rPr lang="ro-RO" sz="1100" b="0" dirty="0" smtClean="0">
                          <a:latin typeface="+mn-lt"/>
                        </a:rPr>
                        <a:t>ţ</a:t>
                      </a:r>
                      <a:r>
                        <a:rPr lang="en-US" sz="1100" b="0" dirty="0" err="1" smtClean="0">
                          <a:latin typeface="+mn-lt"/>
                        </a:rPr>
                        <a:t>ie</a:t>
                      </a:r>
                      <a:endParaRPr lang="en-US" sz="1100" b="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o-RO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5s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o-RO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7s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o-RO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0s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o-RO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o-RO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7s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/>
                </a:tc>
              </a:tr>
            </a:tbl>
          </a:graphicData>
        </a:graphic>
      </p:graphicFrame>
      <p:sp>
        <p:nvSpPr>
          <p:cNvPr id="24617" name="Rectangle 6"/>
          <p:cNvSpPr>
            <a:spLocks noChangeArrowheads="1"/>
          </p:cNvSpPr>
          <p:nvPr/>
        </p:nvSpPr>
        <p:spPr bwMode="auto">
          <a:xfrm>
            <a:off x="152400" y="4095750"/>
            <a:ext cx="86010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o-RO" sz="1400" b="1" dirty="0" smtClean="0"/>
              <a:t>Produsul 1</a:t>
            </a:r>
            <a:r>
              <a:rPr lang="en-US" sz="1400" dirty="0" smtClean="0"/>
              <a:t> </a:t>
            </a:r>
            <a:r>
              <a:rPr lang="en-US" sz="1400" dirty="0"/>
              <a:t>a </a:t>
            </a:r>
            <a:r>
              <a:rPr lang="en-US" sz="1400" dirty="0" err="1"/>
              <a:t>atins</a:t>
            </a:r>
            <a:r>
              <a:rPr lang="en-US" sz="1400" dirty="0"/>
              <a:t> </a:t>
            </a:r>
            <a:r>
              <a:rPr lang="en-US" sz="1400" b="1" dirty="0" err="1"/>
              <a:t>cel</a:t>
            </a:r>
            <a:r>
              <a:rPr lang="en-US" sz="1400" b="1" dirty="0"/>
              <a:t> </a:t>
            </a:r>
            <a:r>
              <a:rPr lang="en-US" sz="1400" b="1" dirty="0" err="1"/>
              <a:t>mai</a:t>
            </a:r>
            <a:r>
              <a:rPr lang="en-US" sz="1400" b="1" dirty="0"/>
              <a:t> mare </a:t>
            </a:r>
            <a:r>
              <a:rPr lang="en-US" sz="1400" b="1" dirty="0" err="1"/>
              <a:t>numar</a:t>
            </a:r>
            <a:r>
              <a:rPr lang="en-US" sz="1400" b="1" dirty="0"/>
              <a:t> de </a:t>
            </a:r>
            <a:r>
              <a:rPr lang="en-US" sz="1400" b="1" dirty="0" err="1" smtClean="0"/>
              <a:t>participan</a:t>
            </a:r>
            <a:r>
              <a:rPr lang="ro-RO" sz="1400" b="1" dirty="0" smtClean="0"/>
              <a:t>ţ</a:t>
            </a:r>
            <a:r>
              <a:rPr lang="en-US" sz="1400" b="1" dirty="0" err="1" smtClean="0"/>
              <a:t>i</a:t>
            </a:r>
            <a:r>
              <a:rPr lang="en-US" sz="1400" b="1" dirty="0" smtClean="0"/>
              <a:t> </a:t>
            </a:r>
            <a:r>
              <a:rPr lang="ro-RO" sz="1400" dirty="0" smtClean="0"/>
              <a:t>ş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/>
              <a:t>a</a:t>
            </a:r>
            <a:r>
              <a:rPr lang="en-US" sz="1400" b="1" dirty="0"/>
              <a:t> </a:t>
            </a:r>
            <a:r>
              <a:rPr lang="en-US" sz="1400" dirty="0" err="1"/>
              <a:t>fost</a:t>
            </a:r>
            <a:r>
              <a:rPr lang="en-US" sz="1400" dirty="0"/>
              <a:t> </a:t>
            </a:r>
            <a:r>
              <a:rPr lang="en-US" sz="1400" b="1" dirty="0" err="1"/>
              <a:t>cel</a:t>
            </a:r>
            <a:r>
              <a:rPr lang="en-US" sz="1400" b="1" dirty="0"/>
              <a:t> </a:t>
            </a:r>
            <a:r>
              <a:rPr lang="en-US" sz="1400" b="1" dirty="0" err="1"/>
              <a:t>mai</a:t>
            </a:r>
            <a:r>
              <a:rPr lang="en-US" sz="1400" b="1" dirty="0"/>
              <a:t> </a:t>
            </a:r>
            <a:r>
              <a:rPr lang="en-US" sz="1400" b="1" dirty="0" smtClean="0"/>
              <a:t>u</a:t>
            </a:r>
            <a:r>
              <a:rPr lang="ro-RO" sz="1400" b="1" dirty="0" smtClean="0"/>
              <a:t>ş</a:t>
            </a:r>
            <a:r>
              <a:rPr lang="en-US" sz="1400" b="1" dirty="0" smtClean="0"/>
              <a:t>or </a:t>
            </a:r>
            <a:r>
              <a:rPr lang="en-US" sz="1400" b="1" dirty="0"/>
              <a:t>de </a:t>
            </a:r>
            <a:r>
              <a:rPr lang="en-US" sz="1400" b="1" dirty="0" smtClean="0"/>
              <a:t>g</a:t>
            </a:r>
            <a:r>
              <a:rPr lang="ro-RO" sz="1400" b="1" dirty="0" smtClean="0"/>
              <a:t>ă</a:t>
            </a:r>
            <a:r>
              <a:rPr lang="en-US" sz="1400" b="1" dirty="0" smtClean="0"/>
              <a:t>sit </a:t>
            </a:r>
            <a:r>
              <a:rPr lang="en-US" sz="1400" dirty="0"/>
              <a:t>cu </a:t>
            </a:r>
            <a:r>
              <a:rPr lang="en-US" sz="1400" dirty="0" err="1"/>
              <a:t>privirea</a:t>
            </a:r>
            <a:r>
              <a:rPr lang="en-US" sz="1400" dirty="0"/>
              <a:t> </a:t>
            </a:r>
            <a:r>
              <a:rPr lang="en-US" sz="1400" dirty="0" err="1"/>
              <a:t>pe</a:t>
            </a:r>
            <a:r>
              <a:rPr lang="en-US" sz="1400" dirty="0"/>
              <a:t> raft. </a:t>
            </a:r>
            <a:r>
              <a:rPr lang="en-US" sz="1400" dirty="0" err="1"/>
              <a:t>Dintre</a:t>
            </a:r>
            <a:r>
              <a:rPr lang="en-US" sz="1400" dirty="0"/>
              <a:t> </a:t>
            </a:r>
            <a:r>
              <a:rPr lang="en-US" sz="1400" dirty="0" err="1"/>
              <a:t>zonele</a:t>
            </a:r>
            <a:r>
              <a:rPr lang="en-US" sz="1400" dirty="0"/>
              <a:t> evaluate, </a:t>
            </a:r>
            <a:r>
              <a:rPr lang="ro-RO" sz="1400" dirty="0" smtClean="0"/>
              <a:t>produsul 1</a:t>
            </a:r>
            <a:r>
              <a:rPr lang="en-US" sz="1400" dirty="0" smtClean="0"/>
              <a:t> </a:t>
            </a:r>
            <a:r>
              <a:rPr lang="en-US" sz="1400" dirty="0"/>
              <a:t>a </a:t>
            </a:r>
            <a:r>
              <a:rPr lang="en-US" sz="1400" dirty="0" err="1" smtClean="0"/>
              <a:t>reu</a:t>
            </a:r>
            <a:r>
              <a:rPr lang="ro-RO" sz="1400" dirty="0" smtClean="0"/>
              <a:t>ş</a:t>
            </a:r>
            <a:r>
              <a:rPr lang="en-US" sz="1400" dirty="0" smtClean="0"/>
              <a:t>it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smtClean="0"/>
              <a:t>p</a:t>
            </a:r>
            <a:r>
              <a:rPr lang="ro-RO" sz="1400" dirty="0" smtClean="0"/>
              <a:t>ă</a:t>
            </a:r>
            <a:r>
              <a:rPr lang="en-US" sz="1400" dirty="0" err="1" smtClean="0"/>
              <a:t>streze</a:t>
            </a:r>
            <a:r>
              <a:rPr lang="en-US" sz="1400" dirty="0" smtClean="0"/>
              <a:t> </a:t>
            </a:r>
            <a:r>
              <a:rPr lang="en-US" sz="1400" dirty="0" err="1"/>
              <a:t>cel</a:t>
            </a:r>
            <a:r>
              <a:rPr lang="en-US" sz="1400" dirty="0"/>
              <a:t> </a:t>
            </a:r>
            <a:r>
              <a:rPr lang="en-US" sz="1400" dirty="0" err="1"/>
              <a:t>mai</a:t>
            </a:r>
            <a:r>
              <a:rPr lang="en-US" sz="1400" dirty="0"/>
              <a:t> </a:t>
            </a:r>
            <a:r>
              <a:rPr lang="en-US" sz="1400" dirty="0" err="1"/>
              <a:t>mult</a:t>
            </a:r>
            <a:r>
              <a:rPr lang="en-US" sz="1400" dirty="0"/>
              <a:t> </a:t>
            </a:r>
            <a:r>
              <a:rPr lang="en-US" sz="1400" dirty="0" err="1"/>
              <a:t>timp</a:t>
            </a:r>
            <a:r>
              <a:rPr lang="en-US" sz="1400" dirty="0"/>
              <a:t> </a:t>
            </a:r>
            <a:r>
              <a:rPr lang="en-US" sz="1400" b="1" dirty="0" err="1" smtClean="0"/>
              <a:t>aten</a:t>
            </a:r>
            <a:r>
              <a:rPr lang="ro-RO" sz="1400" b="1" dirty="0" smtClean="0"/>
              <a:t>ţ</a:t>
            </a:r>
            <a:r>
              <a:rPr lang="en-US" sz="1400" b="1" dirty="0" err="1" smtClean="0"/>
              <a:t>ia</a:t>
            </a:r>
            <a:r>
              <a:rPr lang="en-US" sz="1400" dirty="0"/>
              <a:t>, </a:t>
            </a:r>
            <a:r>
              <a:rPr lang="ro-RO" sz="1400" dirty="0" smtClean="0"/>
              <a:t>î</a:t>
            </a:r>
            <a:r>
              <a:rPr lang="en-US" sz="1400" dirty="0" smtClean="0"/>
              <a:t>n </a:t>
            </a:r>
            <a:r>
              <a:rPr lang="en-US" sz="1400" dirty="0" err="1" smtClean="0"/>
              <a:t>compara</a:t>
            </a:r>
            <a:r>
              <a:rPr lang="ro-RO" sz="1400" dirty="0" smtClean="0"/>
              <a:t>ţ</a:t>
            </a:r>
            <a:r>
              <a:rPr lang="en-US" sz="1400" dirty="0" err="1" smtClean="0"/>
              <a:t>ie</a:t>
            </a:r>
            <a:r>
              <a:rPr lang="en-US" sz="1400" dirty="0" smtClean="0"/>
              <a:t> </a:t>
            </a:r>
            <a:r>
              <a:rPr lang="en-US" sz="1400" dirty="0"/>
              <a:t>cu </a:t>
            </a:r>
            <a:r>
              <a:rPr lang="en-US" sz="1400" dirty="0" err="1"/>
              <a:t>celelalte</a:t>
            </a:r>
            <a:r>
              <a:rPr lang="en-US" sz="1400" dirty="0"/>
              <a:t> </a:t>
            </a:r>
            <a:r>
              <a:rPr lang="en-US" sz="1400" dirty="0" err="1"/>
              <a:t>produse</a:t>
            </a:r>
            <a:r>
              <a:rPr lang="en-US" sz="1400" dirty="0"/>
              <a:t>. </a:t>
            </a:r>
            <a:r>
              <a:rPr lang="en-US" sz="1400" b="1" dirty="0" err="1" smtClean="0"/>
              <a:t>Pozi</a:t>
            </a:r>
            <a:r>
              <a:rPr lang="ro-RO" sz="1400" b="1" dirty="0" smtClean="0"/>
              <a:t>ţ</a:t>
            </a:r>
            <a:r>
              <a:rPr lang="en-US" sz="1400" b="1" dirty="0" err="1" smtClean="0"/>
              <a:t>ionare</a:t>
            </a:r>
            <a:r>
              <a:rPr lang="ro-RO" sz="1400" b="1" dirty="0" smtClean="0"/>
              <a:t>a</a:t>
            </a:r>
            <a:r>
              <a:rPr lang="en-US" sz="1400" b="1" dirty="0" smtClean="0"/>
              <a:t> central</a:t>
            </a:r>
            <a:r>
              <a:rPr lang="ro-RO" sz="1400" b="1" dirty="0" smtClean="0"/>
              <a:t>ă</a:t>
            </a:r>
            <a:r>
              <a:rPr lang="en-US" sz="1400" b="1" dirty="0" smtClean="0"/>
              <a:t> </a:t>
            </a:r>
            <a:r>
              <a:rPr lang="ro-RO" sz="1400" dirty="0" smtClean="0"/>
              <a:t>ş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b="1" dirty="0" err="1"/>
              <a:t>comunicarea</a:t>
            </a:r>
            <a:r>
              <a:rPr lang="en-US" sz="1400" b="1" dirty="0"/>
              <a:t> de brand de la raft </a:t>
            </a:r>
            <a:r>
              <a:rPr lang="en-US" sz="1400" dirty="0"/>
              <a:t>au </a:t>
            </a:r>
            <a:r>
              <a:rPr lang="en-US" sz="1400" dirty="0" err="1"/>
              <a:t>contribuit</a:t>
            </a:r>
            <a:r>
              <a:rPr lang="en-US" sz="1400" dirty="0"/>
              <a:t> la </a:t>
            </a:r>
            <a:r>
              <a:rPr lang="en-US" sz="1400" dirty="0" err="1"/>
              <a:t>acest</a:t>
            </a:r>
            <a:r>
              <a:rPr lang="en-US" sz="1400" dirty="0"/>
              <a:t> </a:t>
            </a:r>
            <a:r>
              <a:rPr lang="en-US" sz="1400" dirty="0" err="1"/>
              <a:t>lucru</a:t>
            </a:r>
            <a:r>
              <a:rPr lang="en-US" sz="14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0"/>
            <a:ext cx="51419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EFICIEN</a:t>
            </a:r>
            <a:r>
              <a:rPr lang="ro-RO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Ţ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A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LA RAFT </a:t>
            </a:r>
          </a:p>
          <a:p>
            <a:pPr algn="just">
              <a:defRPr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cand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exist</a:t>
            </a:r>
            <a:r>
              <a:rPr lang="ro-RO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ă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comunicare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de </a:t>
            </a:r>
            <a:r>
              <a:rPr lang="ro-RO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produs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39F486-7428-490F-A502-284FED1AB595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pic>
        <p:nvPicPr>
          <p:cNvPr id="25603" name="Picture 335" descr="\\dc1\Quant\Alexandra\TOBII, work\Pharmacy 3,AFI\MAPS\ATTENTION, all, all duration.png"/>
          <p:cNvPicPr>
            <a:picLocks noChangeArrowheads="1"/>
          </p:cNvPicPr>
          <p:nvPr/>
        </p:nvPicPr>
        <p:blipFill>
          <a:blip r:embed="rId2" cstate="print"/>
          <a:srcRect t="27675"/>
          <a:stretch>
            <a:fillRect/>
          </a:stretch>
        </p:blipFill>
        <p:spPr bwMode="auto">
          <a:xfrm>
            <a:off x="381000" y="1123950"/>
            <a:ext cx="833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381000" y="0"/>
            <a:ext cx="3836987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ATEN</a:t>
            </a:r>
            <a:r>
              <a:rPr lang="ro-RO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Ţ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IA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LA RAFT</a:t>
            </a:r>
          </a:p>
          <a:p>
            <a:pPr algn="r">
              <a:defRPr/>
            </a:pPr>
            <a:endParaRPr lang="en-US" sz="2400" b="1" dirty="0">
              <a:solidFill>
                <a:schemeClr val="bg2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3393281"/>
            <a:ext cx="8428038" cy="338534"/>
          </a:xfrm>
          <a:prstGeom prst="rect">
            <a:avLst/>
          </a:prstGeom>
        </p:spPr>
        <p:txBody>
          <a:bodyPr lIns="91420" tIns="45710" rIns="91420" bIns="4571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Aten</a:t>
            </a:r>
            <a:r>
              <a:rPr lang="ro-RO" sz="1600" kern="0" dirty="0" smtClean="0">
                <a:latin typeface="Arial" pitchFamily="34" charset="0"/>
                <a:cs typeface="Arial" pitchFamily="34" charset="0"/>
              </a:rPr>
              <a:t>ţ</a:t>
            </a: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ia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kern="0" dirty="0" err="1">
                <a:latin typeface="Arial" pitchFamily="34" charset="0"/>
                <a:cs typeface="Arial" pitchFamily="34" charset="0"/>
              </a:rPr>
              <a:t>este</a:t>
            </a:r>
            <a:r>
              <a:rPr lang="en-US" sz="16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focusat</a:t>
            </a:r>
            <a:r>
              <a:rPr lang="ro-RO" sz="1600" kern="0" dirty="0" smtClean="0">
                <a:latin typeface="Arial" pitchFamily="34" charset="0"/>
                <a:cs typeface="Arial" pitchFamily="34" charset="0"/>
              </a:rPr>
              <a:t>ă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sz="1600" kern="0" dirty="0" smtClean="0">
                <a:latin typeface="Arial" pitchFamily="34" charset="0"/>
                <a:cs typeface="Arial" pitchFamily="34" charset="0"/>
              </a:rPr>
              <a:t>î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en-US" sz="1600" b="1" kern="0" dirty="0" err="1">
                <a:latin typeface="Arial" pitchFamily="34" charset="0"/>
                <a:cs typeface="Arial" pitchFamily="34" charset="0"/>
              </a:rPr>
              <a:t>zona</a:t>
            </a:r>
            <a:r>
              <a:rPr lang="en-US" sz="1600" b="1" kern="0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kern="0" dirty="0" err="1">
                <a:latin typeface="Arial" pitchFamily="34" charset="0"/>
                <a:cs typeface="Arial" pitchFamily="34" charset="0"/>
              </a:rPr>
              <a:t>mijloc</a:t>
            </a:r>
            <a:r>
              <a:rPr lang="en-US" sz="1600" b="1" kern="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1600" b="1" kern="0" dirty="0" err="1">
                <a:latin typeface="Arial" pitchFamily="34" charset="0"/>
                <a:cs typeface="Arial" pitchFamily="34" charset="0"/>
              </a:rPr>
              <a:t>raftului</a:t>
            </a:r>
            <a:r>
              <a:rPr lang="en-US" sz="1600" b="1" kern="0" dirty="0">
                <a:latin typeface="Arial" pitchFamily="34" charset="0"/>
                <a:cs typeface="Arial" pitchFamily="34" charset="0"/>
              </a:rPr>
              <a:t>. </a:t>
            </a:r>
            <a:endParaRPr lang="en-US" sz="16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438150"/>
            <a:ext cx="3845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cand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exist</a:t>
            </a:r>
            <a:r>
              <a:rPr lang="ro-RO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ă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comunicare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de</a:t>
            </a:r>
            <a:r>
              <a:rPr lang="ro-RO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produs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6CA0A-BBC1-4110-AD7C-E55B0B485067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0"/>
            <a:ext cx="51419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EFICIEN</a:t>
            </a:r>
            <a:r>
              <a:rPr lang="ro-RO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Ţ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A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LA RAFT </a:t>
            </a:r>
          </a:p>
          <a:p>
            <a:pPr algn="just">
              <a:defRPr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cand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NU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exist</a:t>
            </a:r>
            <a:r>
              <a:rPr lang="ro-RO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ă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comunicare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de </a:t>
            </a:r>
            <a:r>
              <a:rPr lang="ro-RO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produs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71550"/>
            <a:ext cx="87947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39738" y="2752725"/>
          <a:ext cx="8382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6262"/>
                <a:gridCol w="1031981"/>
                <a:gridCol w="1241576"/>
                <a:gridCol w="1064208"/>
                <a:gridCol w="1064208"/>
                <a:gridCol w="1051286"/>
                <a:gridCol w="1082479"/>
              </a:tblGrid>
              <a:tr h="22860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100" dirty="0" smtClean="0"/>
                        <a:t>Produs</a:t>
                      </a:r>
                      <a:r>
                        <a:rPr lang="ro-RO" sz="1100" baseline="0" dirty="0" smtClean="0"/>
                        <a:t> 1</a:t>
                      </a:r>
                      <a:endParaRPr lang="en-US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100" dirty="0" smtClean="0"/>
                        <a:t>Produs 2</a:t>
                      </a:r>
                      <a:endParaRPr lang="en-US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100" dirty="0" smtClean="0"/>
                        <a:t>Produs 3</a:t>
                      </a:r>
                      <a:endParaRPr lang="en-US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100" dirty="0" smtClean="0"/>
                        <a:t>Produs 4</a:t>
                      </a:r>
                      <a:endParaRPr lang="en-US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100" dirty="0" smtClean="0"/>
                        <a:t>Produs 5</a:t>
                      </a:r>
                      <a:endParaRPr lang="en-US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100" dirty="0" smtClean="0"/>
                        <a:t>Produs 6</a:t>
                      </a:r>
                      <a:endParaRPr lang="en-US" sz="1100" dirty="0"/>
                    </a:p>
                  </a:txBody>
                  <a:tcPr marT="34290" marB="34290" anchor="ctr"/>
                </a:tc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err="1" smtClean="0">
                          <a:latin typeface="+mn-lt"/>
                        </a:rPr>
                        <a:t>Procentaj</a:t>
                      </a:r>
                      <a:r>
                        <a:rPr lang="en-US" sz="1100" b="0" dirty="0" smtClean="0">
                          <a:latin typeface="+mn-lt"/>
                        </a:rPr>
                        <a:t> </a:t>
                      </a:r>
                      <a:r>
                        <a:rPr lang="en-US" sz="1100" b="0" dirty="0" err="1" smtClean="0">
                          <a:latin typeface="+mn-lt"/>
                        </a:rPr>
                        <a:t>privitori</a:t>
                      </a:r>
                      <a:endParaRPr lang="en-US" sz="1100" b="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36%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48%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26%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30%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52%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36%</a:t>
                      </a:r>
                    </a:p>
                  </a:txBody>
                  <a:tcPr marL="9525" marR="9525" marT="7144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smtClean="0">
                          <a:latin typeface="+mn-lt"/>
                        </a:rPr>
                        <a:t>Prima</a:t>
                      </a:r>
                      <a:r>
                        <a:rPr lang="en-US" sz="1100" b="0" baseline="0" dirty="0" smtClean="0">
                          <a:latin typeface="+mn-lt"/>
                        </a:rPr>
                        <a:t> </a:t>
                      </a:r>
                      <a:r>
                        <a:rPr lang="en-US" sz="1100" b="0" baseline="0" dirty="0" err="1" smtClean="0">
                          <a:latin typeface="+mn-lt"/>
                        </a:rPr>
                        <a:t>fixare</a:t>
                      </a:r>
                      <a:r>
                        <a:rPr lang="ro-RO" sz="1100" b="0" baseline="0" dirty="0" smtClean="0">
                          <a:latin typeface="+mn-lt"/>
                        </a:rPr>
                        <a:t> a privirii apare după</a:t>
                      </a:r>
                      <a:endParaRPr lang="en-US" sz="1100" b="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  <a:r>
                        <a:rPr lang="ro-R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  <a:r>
                        <a:rPr lang="ro-R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  <a:r>
                        <a:rPr lang="ro-R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  <a:r>
                        <a:rPr lang="ro-R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  <a:r>
                        <a:rPr lang="ro-R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  <a:r>
                        <a:rPr lang="ro-R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err="1" smtClean="0">
                          <a:latin typeface="+mn-lt"/>
                        </a:rPr>
                        <a:t>Durata</a:t>
                      </a:r>
                      <a:r>
                        <a:rPr lang="en-US" sz="1100" b="0" baseline="0" dirty="0" smtClean="0">
                          <a:latin typeface="+mn-lt"/>
                        </a:rPr>
                        <a:t> </a:t>
                      </a:r>
                      <a:r>
                        <a:rPr lang="en-US" sz="1100" b="0" baseline="0" dirty="0" err="1" smtClean="0">
                          <a:latin typeface="+mn-lt"/>
                        </a:rPr>
                        <a:t>a</a:t>
                      </a:r>
                      <a:r>
                        <a:rPr lang="en-US" sz="1100" b="0" dirty="0" err="1" smtClean="0">
                          <a:latin typeface="+mn-lt"/>
                        </a:rPr>
                        <a:t>ten</a:t>
                      </a:r>
                      <a:r>
                        <a:rPr lang="ro-RO" sz="1100" b="0" dirty="0" smtClean="0">
                          <a:latin typeface="+mn-lt"/>
                        </a:rPr>
                        <a:t>ţ</a:t>
                      </a:r>
                      <a:r>
                        <a:rPr lang="en-US" sz="1100" b="0" dirty="0" err="1" smtClean="0">
                          <a:latin typeface="+mn-lt"/>
                        </a:rPr>
                        <a:t>ie</a:t>
                      </a:r>
                      <a:endParaRPr lang="en-US" sz="1100" b="0" dirty="0"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o-RO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7s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o-RO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5s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o-RO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6s 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o-RO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o-RO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7s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o-RO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3s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/>
                </a:tc>
              </a:tr>
            </a:tbl>
          </a:graphicData>
        </a:graphic>
      </p:graphicFrame>
      <p:sp>
        <p:nvSpPr>
          <p:cNvPr id="26671" name="Rectangle 7"/>
          <p:cNvSpPr>
            <a:spLocks noChangeArrowheads="1"/>
          </p:cNvSpPr>
          <p:nvPr/>
        </p:nvSpPr>
        <p:spPr bwMode="auto">
          <a:xfrm>
            <a:off x="307975" y="4015979"/>
            <a:ext cx="8693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o-RO" sz="1400" dirty="0" smtClean="0"/>
              <a:t>Î</a:t>
            </a:r>
            <a:r>
              <a:rPr lang="en-US" sz="1400" dirty="0" smtClean="0"/>
              <a:t>n </a:t>
            </a:r>
            <a:r>
              <a:rPr lang="en-US" sz="1400" dirty="0" err="1"/>
              <a:t>farmaciile</a:t>
            </a:r>
            <a:r>
              <a:rPr lang="en-US" sz="1400" dirty="0"/>
              <a:t> </a:t>
            </a:r>
            <a:r>
              <a:rPr lang="en-US" sz="1400" dirty="0" err="1"/>
              <a:t>unde</a:t>
            </a:r>
            <a:r>
              <a:rPr lang="en-US" sz="1400" dirty="0"/>
              <a:t> nu </a:t>
            </a:r>
            <a:r>
              <a:rPr lang="en-US" sz="1400" dirty="0" smtClean="0"/>
              <a:t>exist</a:t>
            </a:r>
            <a:r>
              <a:rPr lang="ro-RO" sz="1400" dirty="0" smtClean="0"/>
              <a:t>ă</a:t>
            </a:r>
            <a:r>
              <a:rPr lang="en-US" sz="1400" dirty="0" smtClean="0"/>
              <a:t> </a:t>
            </a:r>
            <a:r>
              <a:rPr lang="en-US" sz="1400" dirty="0" err="1"/>
              <a:t>comunicare</a:t>
            </a:r>
            <a:r>
              <a:rPr lang="en-US" sz="1400" dirty="0"/>
              <a:t> la raft, </a:t>
            </a:r>
            <a:r>
              <a:rPr lang="en-US" sz="1400" dirty="0" err="1" smtClean="0"/>
              <a:t>aten</a:t>
            </a:r>
            <a:r>
              <a:rPr lang="ro-RO" sz="1400" dirty="0" smtClean="0"/>
              <a:t>ţ</a:t>
            </a:r>
            <a:r>
              <a:rPr lang="en-US" sz="1400" dirty="0" err="1" smtClean="0"/>
              <a:t>ia</a:t>
            </a:r>
            <a:r>
              <a:rPr lang="en-US" sz="1400" dirty="0" smtClean="0"/>
              <a:t> </a:t>
            </a:r>
            <a:r>
              <a:rPr lang="en-US" sz="1400" dirty="0" err="1"/>
              <a:t>consumatorului</a:t>
            </a:r>
            <a:r>
              <a:rPr lang="en-US" sz="1400" dirty="0"/>
              <a:t> </a:t>
            </a:r>
            <a:r>
              <a:rPr lang="en-US" sz="1400" dirty="0" err="1"/>
              <a:t>este</a:t>
            </a:r>
            <a:r>
              <a:rPr lang="en-US" sz="1400" dirty="0"/>
              <a:t> </a:t>
            </a:r>
            <a:r>
              <a:rPr lang="en-US" sz="1400" dirty="0" err="1"/>
              <a:t>mult</a:t>
            </a:r>
            <a:r>
              <a:rPr lang="en-US" sz="1400" dirty="0"/>
              <a:t> </a:t>
            </a:r>
            <a:r>
              <a:rPr lang="en-US" sz="1400" b="1" dirty="0" err="1" smtClean="0"/>
              <a:t>diminuat</a:t>
            </a:r>
            <a:r>
              <a:rPr lang="ro-RO" sz="1400" b="1" dirty="0" smtClean="0"/>
              <a:t>ă</a:t>
            </a:r>
            <a:r>
              <a:rPr lang="en-US" sz="1400" dirty="0" smtClean="0"/>
              <a:t>, </a:t>
            </a:r>
            <a:r>
              <a:rPr lang="en-US" sz="1400" dirty="0" err="1"/>
              <a:t>iar</a:t>
            </a:r>
            <a:r>
              <a:rPr lang="en-US" sz="1400" dirty="0"/>
              <a:t> </a:t>
            </a:r>
            <a:r>
              <a:rPr lang="en-US" sz="1400" dirty="0" err="1"/>
              <a:t>timpul</a:t>
            </a:r>
            <a:r>
              <a:rPr lang="en-US" sz="1400" dirty="0"/>
              <a:t> </a:t>
            </a:r>
            <a:r>
              <a:rPr lang="en-US" sz="1400" dirty="0" err="1"/>
              <a:t>pe</a:t>
            </a:r>
            <a:r>
              <a:rPr lang="en-US" sz="1400" dirty="0"/>
              <a:t> care </a:t>
            </a:r>
            <a:r>
              <a:rPr lang="ro-RO" sz="1400" dirty="0" smtClean="0"/>
              <a:t>acesta î</a:t>
            </a:r>
            <a:r>
              <a:rPr lang="en-US" sz="1400" dirty="0" smtClean="0"/>
              <a:t>l </a:t>
            </a:r>
            <a:r>
              <a:rPr lang="en-US" sz="1400" dirty="0" err="1" smtClean="0"/>
              <a:t>petrec</a:t>
            </a:r>
            <a:r>
              <a:rPr lang="ro-RO" sz="1400" dirty="0" smtClean="0"/>
              <a:t>e</a:t>
            </a:r>
            <a:r>
              <a:rPr lang="en-US" sz="1400" dirty="0" smtClean="0"/>
              <a:t> </a:t>
            </a:r>
            <a:r>
              <a:rPr lang="en-US" sz="1400" dirty="0" err="1"/>
              <a:t>privind</a:t>
            </a:r>
            <a:r>
              <a:rPr lang="en-US" sz="1400" dirty="0"/>
              <a:t> </a:t>
            </a:r>
            <a:r>
              <a:rPr lang="en-US" sz="1400" dirty="0" err="1"/>
              <a:t>rafturile</a:t>
            </a:r>
            <a:r>
              <a:rPr lang="en-US" sz="1400" dirty="0"/>
              <a:t> </a:t>
            </a:r>
            <a:r>
              <a:rPr lang="en-US" sz="1400" dirty="0" err="1"/>
              <a:t>este</a:t>
            </a:r>
            <a:r>
              <a:rPr lang="en-US" sz="1400" dirty="0"/>
              <a:t> </a:t>
            </a:r>
            <a:r>
              <a:rPr lang="en-US" sz="1400" dirty="0" err="1"/>
              <a:t>semnificativ</a:t>
            </a:r>
            <a:r>
              <a:rPr lang="en-US" sz="1400" dirty="0"/>
              <a:t> </a:t>
            </a:r>
            <a:r>
              <a:rPr lang="en-US" sz="1400" dirty="0" err="1"/>
              <a:t>mai</a:t>
            </a:r>
            <a:r>
              <a:rPr lang="en-US" sz="1400" dirty="0"/>
              <a:t> </a:t>
            </a:r>
            <a:r>
              <a:rPr lang="en-US" sz="1400" dirty="0" err="1"/>
              <a:t>mic</a:t>
            </a:r>
            <a:r>
              <a:rPr lang="en-US" sz="1400" dirty="0"/>
              <a:t>.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6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4DA7D-388F-4070-B1E3-8D1878456F32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-381000" y="0"/>
            <a:ext cx="38369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ATEN</a:t>
            </a:r>
            <a:r>
              <a:rPr lang="ro-RO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Ţ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IA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LA RAFT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415925" y="3937397"/>
            <a:ext cx="8312150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600" dirty="0" err="1"/>
              <a:t>Unde</a:t>
            </a:r>
            <a:r>
              <a:rPr lang="en-US" sz="1600" dirty="0"/>
              <a:t> nu </a:t>
            </a:r>
            <a:r>
              <a:rPr lang="en-US" sz="1600" dirty="0" smtClean="0"/>
              <a:t>exist</a:t>
            </a:r>
            <a:r>
              <a:rPr lang="ro-RO" sz="1600" dirty="0" smtClean="0"/>
              <a:t>ă</a:t>
            </a:r>
            <a:r>
              <a:rPr lang="en-US" sz="1600" dirty="0" smtClean="0"/>
              <a:t> </a:t>
            </a:r>
            <a:r>
              <a:rPr lang="en-US" sz="1600" dirty="0" err="1"/>
              <a:t>comunicare</a:t>
            </a:r>
            <a:r>
              <a:rPr lang="en-US" sz="1600" dirty="0"/>
              <a:t> la raft, </a:t>
            </a:r>
            <a:r>
              <a:rPr lang="en-US" sz="1600" dirty="0" err="1" smtClean="0"/>
              <a:t>aten</a:t>
            </a:r>
            <a:r>
              <a:rPr lang="ro-RO" sz="1600" dirty="0" smtClean="0"/>
              <a:t>ţ</a:t>
            </a:r>
            <a:r>
              <a:rPr lang="en-US" sz="1600" dirty="0" err="1" smtClean="0"/>
              <a:t>ia</a:t>
            </a:r>
            <a:r>
              <a:rPr lang="en-US" sz="1600" dirty="0" smtClean="0"/>
              <a:t> </a:t>
            </a:r>
            <a:r>
              <a:rPr lang="en-US" sz="1600" dirty="0" err="1"/>
              <a:t>este</a:t>
            </a:r>
            <a:r>
              <a:rPr lang="en-US" sz="1600" dirty="0"/>
              <a:t> </a:t>
            </a:r>
            <a:r>
              <a:rPr lang="en-US" sz="1600" dirty="0" err="1" smtClean="0"/>
              <a:t>atras</a:t>
            </a:r>
            <a:r>
              <a:rPr lang="ro-RO" sz="1600" dirty="0" smtClean="0"/>
              <a:t>ă</a:t>
            </a:r>
            <a:r>
              <a:rPr lang="en-US" sz="1600" dirty="0" smtClean="0"/>
              <a:t> </a:t>
            </a:r>
            <a:r>
              <a:rPr lang="en-US" sz="1600" dirty="0"/>
              <a:t>de </a:t>
            </a:r>
            <a:r>
              <a:rPr lang="en-US" sz="1600" dirty="0" err="1"/>
              <a:t>diversele</a:t>
            </a:r>
            <a:r>
              <a:rPr lang="en-US" sz="1600" dirty="0"/>
              <a:t> </a:t>
            </a:r>
            <a:r>
              <a:rPr lang="en-US" sz="1600" b="1" dirty="0" smtClean="0"/>
              <a:t>promo</a:t>
            </a:r>
            <a:r>
              <a:rPr lang="ro-RO" sz="1600" b="1" dirty="0" smtClean="0"/>
              <a:t>ţ</a:t>
            </a:r>
            <a:r>
              <a:rPr lang="en-US" sz="1600" b="1" dirty="0" smtClean="0"/>
              <a:t>ii</a:t>
            </a:r>
            <a:r>
              <a:rPr lang="en-US" sz="1600" dirty="0" smtClean="0"/>
              <a:t> </a:t>
            </a:r>
            <a:r>
              <a:rPr lang="en-US" sz="1600" dirty="0" err="1"/>
              <a:t>sau</a:t>
            </a:r>
            <a:r>
              <a:rPr lang="en-US" sz="1600" dirty="0"/>
              <a:t> de </a:t>
            </a:r>
            <a:r>
              <a:rPr lang="en-US" sz="1600" dirty="0" err="1"/>
              <a:t>pachetele</a:t>
            </a:r>
            <a:r>
              <a:rPr lang="en-US" sz="1600" dirty="0"/>
              <a:t> cu un </a:t>
            </a:r>
            <a:r>
              <a:rPr lang="en-US" sz="1600" b="1" dirty="0"/>
              <a:t>design </a:t>
            </a:r>
            <a:r>
              <a:rPr lang="en-US" sz="1600" b="1" dirty="0" err="1"/>
              <a:t>atractiv</a:t>
            </a:r>
            <a:r>
              <a:rPr lang="en-US" sz="1600" b="1" dirty="0"/>
              <a:t> </a:t>
            </a:r>
            <a:r>
              <a:rPr lang="ro-RO" sz="1600" dirty="0" smtClean="0"/>
              <a:t>ş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b="1" dirty="0" err="1"/>
              <a:t>culori</a:t>
            </a:r>
            <a:r>
              <a:rPr lang="en-US" sz="1600" b="1" dirty="0"/>
              <a:t> </a:t>
            </a:r>
            <a:r>
              <a:rPr lang="en-US" sz="1600" b="1" dirty="0" err="1"/>
              <a:t>puternice</a:t>
            </a:r>
            <a:r>
              <a:rPr lang="en-US" sz="1600" dirty="0"/>
              <a:t>.</a:t>
            </a:r>
            <a:endParaRPr lang="en-GB" sz="1600" dirty="0"/>
          </a:p>
        </p:txBody>
      </p:sp>
      <p:pic>
        <p:nvPicPr>
          <p:cNvPr id="27653" name="Picture 71" descr="\\dc1\Quant\Alexandra\TOBII, work\Pharmacy 5, Baneasa\MAPS\MAP, ALL, all duration, relati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23950"/>
            <a:ext cx="8369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438150"/>
            <a:ext cx="4237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cand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NU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exist</a:t>
            </a:r>
            <a:r>
              <a:rPr lang="ro-RO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ă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comunicare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de </a:t>
            </a:r>
            <a:r>
              <a:rPr lang="ro-RO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produs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65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F72E8-275B-452C-9AB2-9CE24D8468D7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85750"/>
            <a:ext cx="55594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INTERESUL LA RAFT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30724" name="Picture 2" descr="\\dc1\Quant\Alexandra\TOBII, work\Pharmacy 3,AFI\MAPS\MAP, MALE, all duration - inside them.png"/>
          <p:cNvPicPr>
            <a:picLocks noChangeArrowheads="1"/>
          </p:cNvPicPr>
          <p:nvPr/>
        </p:nvPicPr>
        <p:blipFill>
          <a:blip r:embed="rId2" cstate="print"/>
          <a:srcRect t="29317"/>
          <a:stretch>
            <a:fillRect/>
          </a:stretch>
        </p:blipFill>
        <p:spPr bwMode="auto">
          <a:xfrm>
            <a:off x="304800" y="1352550"/>
            <a:ext cx="82772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 descr="\\dc1\Quant\Alexandra\TOBII, work\Pharmacy 3,AFI\MAPS\MAP, FEMALE, all duration - inside them.png"/>
          <p:cNvPicPr>
            <a:picLocks noChangeArrowheads="1"/>
          </p:cNvPicPr>
          <p:nvPr/>
        </p:nvPicPr>
        <p:blipFill>
          <a:blip r:embed="rId3" cstate="print"/>
          <a:srcRect t="30473"/>
          <a:stretch>
            <a:fillRect/>
          </a:stretch>
        </p:blipFill>
        <p:spPr bwMode="auto">
          <a:xfrm>
            <a:off x="304800" y="3409950"/>
            <a:ext cx="82772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" y="819150"/>
            <a:ext cx="165622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u="sng" kern="0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ro-RO" sz="2400" b="1" u="sng" kern="0" dirty="0" smtClean="0">
                <a:latin typeface="Arial" pitchFamily="34" charset="0"/>
                <a:cs typeface="Arial" pitchFamily="34" charset="0"/>
              </a:rPr>
              <a:t>Ă</a:t>
            </a:r>
            <a:r>
              <a:rPr lang="en-US" sz="2400" b="1" u="sng" kern="0" dirty="0" smtClean="0">
                <a:latin typeface="Arial" pitchFamily="34" charset="0"/>
                <a:cs typeface="Arial" pitchFamily="34" charset="0"/>
              </a:rPr>
              <a:t>RBA</a:t>
            </a:r>
            <a:r>
              <a:rPr lang="ro-RO" sz="2400" b="1" u="sng" kern="0" dirty="0" smtClean="0">
                <a:latin typeface="Arial" pitchFamily="34" charset="0"/>
                <a:cs typeface="Arial" pitchFamily="34" charset="0"/>
              </a:rPr>
              <a:t>Ţ</a:t>
            </a:r>
            <a:r>
              <a:rPr lang="en-US" sz="2400" b="1" u="sng" kern="0" dirty="0" smtClean="0">
                <a:latin typeface="Arial" pitchFamily="34" charset="0"/>
                <a:cs typeface="Arial" pitchFamily="34" charset="0"/>
              </a:rPr>
              <a:t>I </a:t>
            </a:r>
            <a:endParaRPr lang="en-US" sz="2400" b="1" u="sng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952750"/>
            <a:ext cx="11240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u="sng" kern="0" dirty="0">
                <a:latin typeface="Arial" pitchFamily="34" charset="0"/>
                <a:cs typeface="Arial" pitchFamily="34" charset="0"/>
              </a:rPr>
              <a:t>FEMEI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27788" y="666750"/>
            <a:ext cx="2463212" cy="4191000"/>
            <a:chOff x="1727788" y="590550"/>
            <a:chExt cx="2463212" cy="4191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3509"/>
            <a:stretch>
              <a:fillRect/>
            </a:stretch>
          </p:blipFill>
          <p:spPr bwMode="auto">
            <a:xfrm>
              <a:off x="1727788" y="590550"/>
              <a:ext cx="2463212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209800" y="1352550"/>
              <a:ext cx="1572650" cy="282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sz="2400" b="1" dirty="0" smtClean="0">
                  <a:solidFill>
                    <a:srgbClr val="0E0C0A"/>
                  </a:solidFill>
                </a:rPr>
                <a:t>5.1 miliarde de oameni deţin un telefon mobil</a:t>
              </a:r>
              <a:endParaRPr lang="en-GB" sz="2400" b="1" dirty="0">
                <a:solidFill>
                  <a:srgbClr val="0E0C0A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34000" y="666750"/>
            <a:ext cx="3048000" cy="4038600"/>
            <a:chOff x="5257800" y="796925"/>
            <a:chExt cx="3048000" cy="398462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1077" r="12965"/>
            <a:stretch>
              <a:fillRect/>
            </a:stretch>
          </p:blipFill>
          <p:spPr bwMode="auto">
            <a:xfrm>
              <a:off x="5257800" y="796925"/>
              <a:ext cx="3048000" cy="398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172200" y="2266950"/>
              <a:ext cx="12192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sz="2000" b="1" dirty="0" smtClean="0">
                  <a:solidFill>
                    <a:schemeClr val="bg1"/>
                  </a:solidFill>
                </a:rPr>
                <a:t>4.2 miliarde de oameni deţin o periuţă de dinţi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95800" y="2419350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400" dirty="0" smtClean="0">
                <a:solidFill>
                  <a:schemeClr val="accent6">
                    <a:lumMod val="75000"/>
                  </a:schemeClr>
                </a:solidFill>
              </a:rPr>
              <a:t>VS.</a:t>
            </a:r>
            <a:endParaRPr lang="en-GB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4835723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Sursa: Mobile Marketing Association Asia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2133600" cy="914400"/>
          </a:xfrm>
        </p:spPr>
        <p:txBody>
          <a:bodyPr>
            <a:normAutofit fontScale="90000"/>
          </a:bodyPr>
          <a:lstStyle/>
          <a:p>
            <a:r>
              <a:rPr lang="ro-RO" dirty="0" smtClean="0">
                <a:solidFill>
                  <a:schemeClr val="accent6">
                    <a:lumMod val="75000"/>
                  </a:schemeClr>
                </a:solidFill>
              </a:rPr>
              <a:t>Ş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ti</a:t>
            </a:r>
            <a:r>
              <a:rPr lang="ro-RO" dirty="0" smtClean="0">
                <a:solidFill>
                  <a:schemeClr val="accent6">
                    <a:lumMod val="75000"/>
                  </a:schemeClr>
                </a:solidFill>
              </a:rPr>
              <a:t>aţi că...</a:t>
            </a:r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28600" y="819150"/>
            <a:ext cx="609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38350"/>
            <a:ext cx="871825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62151"/>
            <a:ext cx="8915400" cy="1600200"/>
          </a:xfrm>
        </p:spPr>
        <p:txBody>
          <a:bodyPr>
            <a:normAutofit fontScale="90000"/>
          </a:bodyPr>
          <a:lstStyle/>
          <a:p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>diferenţa dintre </a:t>
            </a:r>
            <a:r>
              <a:rPr lang="ro-RO" sz="3600" dirty="0" smtClean="0"/>
              <a:t>consumator</a:t>
            </a:r>
            <a:r>
              <a:rPr lang="ro-RO" dirty="0" smtClean="0"/>
              <a:t> şi </a:t>
            </a:r>
            <a:r>
              <a:rPr lang="ro-RO" sz="3600" dirty="0" smtClean="0"/>
              <a:t>cumpărător </a:t>
            </a:r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>este...</a:t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81000" y="0"/>
            <a:ext cx="1600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Heart 6"/>
          <p:cNvSpPr/>
          <p:nvPr/>
        </p:nvSpPr>
        <p:spPr>
          <a:xfrm>
            <a:off x="5257800" y="3257550"/>
            <a:ext cx="1905000" cy="15240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0" y="1657350"/>
            <a:ext cx="3200400" cy="6858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Ş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</a:t>
            </a:r>
            <a:r>
              <a:rPr kumimoji="0" lang="ro-RO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aţi că...</a:t>
            </a:r>
            <a:r>
              <a:rPr kumimoji="0" lang="ro-RO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o-RO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3486150"/>
            <a:ext cx="19812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5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o-RO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o-RO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o-RO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o-RO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DRAGOSTEA? </a:t>
            </a:r>
            <a:endParaRPr kumimoji="0" lang="en-GB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09800" y="3409950"/>
            <a:ext cx="29718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6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o-RO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o-RO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o-RO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o-RO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lang="en-US" sz="30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pentru</a:t>
            </a:r>
            <a:r>
              <a:rPr lang="en-US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30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anumit</a:t>
            </a:r>
            <a:r>
              <a:rPr lang="ro-RO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ă marcă</a:t>
            </a:r>
            <a:r>
              <a:rPr kumimoji="0" lang="ro-RO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4"/>
      <p:bldP spid="7" grpId="0" animBg="1"/>
      <p:bldP spid="9" grpId="4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100263" y="1352550"/>
            <a:ext cx="4857750" cy="2552700"/>
            <a:chOff x="2246022" y="2201340"/>
            <a:chExt cx="4858653" cy="3402816"/>
          </a:xfrm>
        </p:grpSpPr>
        <p:sp>
          <p:nvSpPr>
            <p:cNvPr id="29" name="Oval 1"/>
            <p:cNvSpPr/>
            <p:nvPr/>
          </p:nvSpPr>
          <p:spPr>
            <a:xfrm>
              <a:off x="2246022" y="2201340"/>
              <a:ext cx="4858653" cy="3402816"/>
            </a:xfrm>
            <a:custGeom>
              <a:avLst/>
              <a:gdLst>
                <a:gd name="connsiteX0" fmla="*/ 0 w 4953000"/>
                <a:gd name="connsiteY0" fmla="*/ 1697567 h 3395133"/>
                <a:gd name="connsiteX1" fmla="*/ 2476500 w 4953000"/>
                <a:gd name="connsiteY1" fmla="*/ 0 h 3395133"/>
                <a:gd name="connsiteX2" fmla="*/ 4953000 w 4953000"/>
                <a:gd name="connsiteY2" fmla="*/ 1697567 h 3395133"/>
                <a:gd name="connsiteX3" fmla="*/ 2476500 w 4953000"/>
                <a:gd name="connsiteY3" fmla="*/ 3395134 h 3395133"/>
                <a:gd name="connsiteX4" fmla="*/ 0 w 4953000"/>
                <a:gd name="connsiteY4" fmla="*/ 1697567 h 3395133"/>
                <a:gd name="connsiteX0" fmla="*/ 4953000 w 5044440"/>
                <a:gd name="connsiteY0" fmla="*/ 1697567 h 3395134"/>
                <a:gd name="connsiteX1" fmla="*/ 2476500 w 5044440"/>
                <a:gd name="connsiteY1" fmla="*/ 3395134 h 3395134"/>
                <a:gd name="connsiteX2" fmla="*/ 0 w 5044440"/>
                <a:gd name="connsiteY2" fmla="*/ 1697567 h 3395134"/>
                <a:gd name="connsiteX3" fmla="*/ 2476500 w 5044440"/>
                <a:gd name="connsiteY3" fmla="*/ 0 h 3395134"/>
                <a:gd name="connsiteX4" fmla="*/ 5044440 w 5044440"/>
                <a:gd name="connsiteY4" fmla="*/ 1789007 h 3395134"/>
                <a:gd name="connsiteX0" fmla="*/ 4953000 w 4953000"/>
                <a:gd name="connsiteY0" fmla="*/ 1736770 h 3434337"/>
                <a:gd name="connsiteX1" fmla="*/ 2476500 w 4953000"/>
                <a:gd name="connsiteY1" fmla="*/ 3434337 h 3434337"/>
                <a:gd name="connsiteX2" fmla="*/ 0 w 4953000"/>
                <a:gd name="connsiteY2" fmla="*/ 1736770 h 3434337"/>
                <a:gd name="connsiteX3" fmla="*/ 2476500 w 4953000"/>
                <a:gd name="connsiteY3" fmla="*/ 39203 h 3434337"/>
                <a:gd name="connsiteX4" fmla="*/ 4731174 w 4953000"/>
                <a:gd name="connsiteY4" fmla="*/ 1040810 h 3434337"/>
                <a:gd name="connsiteX0" fmla="*/ 4953000 w 4953000"/>
                <a:gd name="connsiteY0" fmla="*/ 1714979 h 3412546"/>
                <a:gd name="connsiteX1" fmla="*/ 2476500 w 4953000"/>
                <a:gd name="connsiteY1" fmla="*/ 3412546 h 3412546"/>
                <a:gd name="connsiteX2" fmla="*/ 0 w 4953000"/>
                <a:gd name="connsiteY2" fmla="*/ 1714979 h 3412546"/>
                <a:gd name="connsiteX3" fmla="*/ 2476500 w 4953000"/>
                <a:gd name="connsiteY3" fmla="*/ 17412 h 3412546"/>
                <a:gd name="connsiteX4" fmla="*/ 4731174 w 4953000"/>
                <a:gd name="connsiteY4" fmla="*/ 1019019 h 3412546"/>
                <a:gd name="connsiteX0" fmla="*/ 4953000 w 4953000"/>
                <a:gd name="connsiteY0" fmla="*/ 1697574 h 3395141"/>
                <a:gd name="connsiteX1" fmla="*/ 2476500 w 4953000"/>
                <a:gd name="connsiteY1" fmla="*/ 3395141 h 3395141"/>
                <a:gd name="connsiteX2" fmla="*/ 0 w 4953000"/>
                <a:gd name="connsiteY2" fmla="*/ 1697574 h 3395141"/>
                <a:gd name="connsiteX3" fmla="*/ 2476500 w 4953000"/>
                <a:gd name="connsiteY3" fmla="*/ 7 h 3395141"/>
                <a:gd name="connsiteX4" fmla="*/ 4731174 w 4953000"/>
                <a:gd name="connsiteY4" fmla="*/ 1001614 h 3395141"/>
                <a:gd name="connsiteX0" fmla="*/ 4953000 w 4953000"/>
                <a:gd name="connsiteY0" fmla="*/ 1697637 h 3395204"/>
                <a:gd name="connsiteX1" fmla="*/ 2476500 w 4953000"/>
                <a:gd name="connsiteY1" fmla="*/ 3395204 h 3395204"/>
                <a:gd name="connsiteX2" fmla="*/ 0 w 4953000"/>
                <a:gd name="connsiteY2" fmla="*/ 1697637 h 3395204"/>
                <a:gd name="connsiteX3" fmla="*/ 2476500 w 4953000"/>
                <a:gd name="connsiteY3" fmla="*/ 70 h 3395204"/>
                <a:gd name="connsiteX4" fmla="*/ 4731174 w 4953000"/>
                <a:gd name="connsiteY4" fmla="*/ 1001677 h 3395204"/>
                <a:gd name="connsiteX0" fmla="*/ 4953000 w 4953000"/>
                <a:gd name="connsiteY0" fmla="*/ 1697637 h 3395204"/>
                <a:gd name="connsiteX1" fmla="*/ 2476500 w 4953000"/>
                <a:gd name="connsiteY1" fmla="*/ 3395204 h 3395204"/>
                <a:gd name="connsiteX2" fmla="*/ 0 w 4953000"/>
                <a:gd name="connsiteY2" fmla="*/ 1697637 h 3395204"/>
                <a:gd name="connsiteX3" fmla="*/ 2476500 w 4953000"/>
                <a:gd name="connsiteY3" fmla="*/ 70 h 3395204"/>
                <a:gd name="connsiteX4" fmla="*/ 4731174 w 4953000"/>
                <a:gd name="connsiteY4" fmla="*/ 1001677 h 3395204"/>
                <a:gd name="connsiteX0" fmla="*/ 4953000 w 4953000"/>
                <a:gd name="connsiteY0" fmla="*/ 1697596 h 3395163"/>
                <a:gd name="connsiteX1" fmla="*/ 2476500 w 4953000"/>
                <a:gd name="connsiteY1" fmla="*/ 3395163 h 3395163"/>
                <a:gd name="connsiteX2" fmla="*/ 0 w 4953000"/>
                <a:gd name="connsiteY2" fmla="*/ 1697596 h 3395163"/>
                <a:gd name="connsiteX3" fmla="*/ 2476500 w 4953000"/>
                <a:gd name="connsiteY3" fmla="*/ 29 h 3395163"/>
                <a:gd name="connsiteX4" fmla="*/ 4731174 w 4953000"/>
                <a:gd name="connsiteY4" fmla="*/ 1001636 h 3395163"/>
                <a:gd name="connsiteX0" fmla="*/ 4953000 w 4953000"/>
                <a:gd name="connsiteY0" fmla="*/ 1697593 h 3395160"/>
                <a:gd name="connsiteX1" fmla="*/ 2476500 w 4953000"/>
                <a:gd name="connsiteY1" fmla="*/ 3395160 h 3395160"/>
                <a:gd name="connsiteX2" fmla="*/ 0 w 4953000"/>
                <a:gd name="connsiteY2" fmla="*/ 1697593 h 3395160"/>
                <a:gd name="connsiteX3" fmla="*/ 2476500 w 4953000"/>
                <a:gd name="connsiteY3" fmla="*/ 26 h 3395160"/>
                <a:gd name="connsiteX4" fmla="*/ 4731174 w 4953000"/>
                <a:gd name="connsiteY4" fmla="*/ 1001633 h 3395160"/>
                <a:gd name="connsiteX0" fmla="*/ 4953000 w 4953000"/>
                <a:gd name="connsiteY0" fmla="*/ 1697567 h 3395134"/>
                <a:gd name="connsiteX1" fmla="*/ 2476500 w 4953000"/>
                <a:gd name="connsiteY1" fmla="*/ 3395134 h 3395134"/>
                <a:gd name="connsiteX2" fmla="*/ 0 w 4953000"/>
                <a:gd name="connsiteY2" fmla="*/ 1697567 h 3395134"/>
                <a:gd name="connsiteX3" fmla="*/ 2476500 w 4953000"/>
                <a:gd name="connsiteY3" fmla="*/ 0 h 3395134"/>
                <a:gd name="connsiteX4" fmla="*/ 4731174 w 4953000"/>
                <a:gd name="connsiteY4" fmla="*/ 1001607 h 3395134"/>
                <a:gd name="connsiteX0" fmla="*/ 4953000 w 4953000"/>
                <a:gd name="connsiteY0" fmla="*/ 1697567 h 3395134"/>
                <a:gd name="connsiteX1" fmla="*/ 2476500 w 4953000"/>
                <a:gd name="connsiteY1" fmla="*/ 3395134 h 3395134"/>
                <a:gd name="connsiteX2" fmla="*/ 0 w 4953000"/>
                <a:gd name="connsiteY2" fmla="*/ 1697567 h 3395134"/>
                <a:gd name="connsiteX3" fmla="*/ 2476500 w 4953000"/>
                <a:gd name="connsiteY3" fmla="*/ 0 h 3395134"/>
                <a:gd name="connsiteX4" fmla="*/ 4858174 w 4953000"/>
                <a:gd name="connsiteY4" fmla="*/ 993140 h 3395134"/>
                <a:gd name="connsiteX0" fmla="*/ 4953000 w 4953000"/>
                <a:gd name="connsiteY0" fmla="*/ 1697567 h 3395134"/>
                <a:gd name="connsiteX1" fmla="*/ 2476500 w 4953000"/>
                <a:gd name="connsiteY1" fmla="*/ 3395134 h 3395134"/>
                <a:gd name="connsiteX2" fmla="*/ 0 w 4953000"/>
                <a:gd name="connsiteY2" fmla="*/ 1697567 h 3395134"/>
                <a:gd name="connsiteX3" fmla="*/ 2476500 w 4953000"/>
                <a:gd name="connsiteY3" fmla="*/ 0 h 3395134"/>
                <a:gd name="connsiteX4" fmla="*/ 4858174 w 4953000"/>
                <a:gd name="connsiteY4" fmla="*/ 993140 h 3395134"/>
                <a:gd name="connsiteX0" fmla="*/ 4953000 w 4953000"/>
                <a:gd name="connsiteY0" fmla="*/ 1697567 h 3395134"/>
                <a:gd name="connsiteX1" fmla="*/ 2476500 w 4953000"/>
                <a:gd name="connsiteY1" fmla="*/ 3395134 h 3395134"/>
                <a:gd name="connsiteX2" fmla="*/ 0 w 4953000"/>
                <a:gd name="connsiteY2" fmla="*/ 1697567 h 3395134"/>
                <a:gd name="connsiteX3" fmla="*/ 2476500 w 4953000"/>
                <a:gd name="connsiteY3" fmla="*/ 0 h 3395134"/>
                <a:gd name="connsiteX4" fmla="*/ 4858174 w 4953000"/>
                <a:gd name="connsiteY4" fmla="*/ 993140 h 3395134"/>
                <a:gd name="connsiteX0" fmla="*/ 4953000 w 4953000"/>
                <a:gd name="connsiteY0" fmla="*/ 1697567 h 3395134"/>
                <a:gd name="connsiteX1" fmla="*/ 2476500 w 4953000"/>
                <a:gd name="connsiteY1" fmla="*/ 3395134 h 3395134"/>
                <a:gd name="connsiteX2" fmla="*/ 0 w 4953000"/>
                <a:gd name="connsiteY2" fmla="*/ 1697567 h 3395134"/>
                <a:gd name="connsiteX3" fmla="*/ 2476500 w 4953000"/>
                <a:gd name="connsiteY3" fmla="*/ 0 h 3395134"/>
                <a:gd name="connsiteX4" fmla="*/ 4858174 w 4953000"/>
                <a:gd name="connsiteY4" fmla="*/ 993140 h 3395134"/>
                <a:gd name="connsiteX0" fmla="*/ 4775200 w 4858653"/>
                <a:gd name="connsiteY0" fmla="*/ 2315634 h 3416994"/>
                <a:gd name="connsiteX1" fmla="*/ 2476500 w 4858653"/>
                <a:gd name="connsiteY1" fmla="*/ 3395134 h 3416994"/>
                <a:gd name="connsiteX2" fmla="*/ 0 w 4858653"/>
                <a:gd name="connsiteY2" fmla="*/ 1697567 h 3416994"/>
                <a:gd name="connsiteX3" fmla="*/ 2476500 w 4858653"/>
                <a:gd name="connsiteY3" fmla="*/ 0 h 3416994"/>
                <a:gd name="connsiteX4" fmla="*/ 4858174 w 4858653"/>
                <a:gd name="connsiteY4" fmla="*/ 993140 h 3416994"/>
                <a:gd name="connsiteX0" fmla="*/ 4775200 w 4858653"/>
                <a:gd name="connsiteY0" fmla="*/ 2315634 h 3406479"/>
                <a:gd name="connsiteX1" fmla="*/ 2476500 w 4858653"/>
                <a:gd name="connsiteY1" fmla="*/ 3395134 h 3406479"/>
                <a:gd name="connsiteX2" fmla="*/ 0 w 4858653"/>
                <a:gd name="connsiteY2" fmla="*/ 1697567 h 3406479"/>
                <a:gd name="connsiteX3" fmla="*/ 2476500 w 4858653"/>
                <a:gd name="connsiteY3" fmla="*/ 0 h 3406479"/>
                <a:gd name="connsiteX4" fmla="*/ 4858174 w 4858653"/>
                <a:gd name="connsiteY4" fmla="*/ 993140 h 3406479"/>
                <a:gd name="connsiteX0" fmla="*/ 4775200 w 4858653"/>
                <a:gd name="connsiteY0" fmla="*/ 2315634 h 3405979"/>
                <a:gd name="connsiteX1" fmla="*/ 2476500 w 4858653"/>
                <a:gd name="connsiteY1" fmla="*/ 3395134 h 3405979"/>
                <a:gd name="connsiteX2" fmla="*/ 0 w 4858653"/>
                <a:gd name="connsiteY2" fmla="*/ 1697567 h 3405979"/>
                <a:gd name="connsiteX3" fmla="*/ 2476500 w 4858653"/>
                <a:gd name="connsiteY3" fmla="*/ 0 h 3405979"/>
                <a:gd name="connsiteX4" fmla="*/ 4858174 w 4858653"/>
                <a:gd name="connsiteY4" fmla="*/ 993140 h 3405979"/>
                <a:gd name="connsiteX0" fmla="*/ 4842933 w 4858653"/>
                <a:gd name="connsiteY0" fmla="*/ 2197100 h 3401509"/>
                <a:gd name="connsiteX1" fmla="*/ 2476500 w 4858653"/>
                <a:gd name="connsiteY1" fmla="*/ 3395134 h 3401509"/>
                <a:gd name="connsiteX2" fmla="*/ 0 w 4858653"/>
                <a:gd name="connsiteY2" fmla="*/ 1697567 h 3401509"/>
                <a:gd name="connsiteX3" fmla="*/ 2476500 w 4858653"/>
                <a:gd name="connsiteY3" fmla="*/ 0 h 3401509"/>
                <a:gd name="connsiteX4" fmla="*/ 4858174 w 4858653"/>
                <a:gd name="connsiteY4" fmla="*/ 993140 h 3401509"/>
                <a:gd name="connsiteX0" fmla="*/ 4842933 w 4858653"/>
                <a:gd name="connsiteY0" fmla="*/ 2197100 h 3402816"/>
                <a:gd name="connsiteX1" fmla="*/ 2476500 w 4858653"/>
                <a:gd name="connsiteY1" fmla="*/ 3395134 h 3402816"/>
                <a:gd name="connsiteX2" fmla="*/ 0 w 4858653"/>
                <a:gd name="connsiteY2" fmla="*/ 1697567 h 3402816"/>
                <a:gd name="connsiteX3" fmla="*/ 2476500 w 4858653"/>
                <a:gd name="connsiteY3" fmla="*/ 0 h 3402816"/>
                <a:gd name="connsiteX4" fmla="*/ 4858174 w 4858653"/>
                <a:gd name="connsiteY4" fmla="*/ 993140 h 340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8653" h="3402816">
                  <a:moveTo>
                    <a:pt x="4842933" y="2197100"/>
                  </a:moveTo>
                  <a:cubicBezTo>
                    <a:pt x="4478867" y="2872174"/>
                    <a:pt x="3283656" y="3478390"/>
                    <a:pt x="2476500" y="3395134"/>
                  </a:cubicBezTo>
                  <a:cubicBezTo>
                    <a:pt x="1669345" y="3311879"/>
                    <a:pt x="0" y="2635107"/>
                    <a:pt x="0" y="1697567"/>
                  </a:cubicBezTo>
                  <a:cubicBezTo>
                    <a:pt x="0" y="760027"/>
                    <a:pt x="1146104" y="5927"/>
                    <a:pt x="2476500" y="0"/>
                  </a:cubicBezTo>
                  <a:cubicBezTo>
                    <a:pt x="4357228" y="11008"/>
                    <a:pt x="4876801" y="1005559"/>
                    <a:pt x="4858174" y="993140"/>
                  </a:cubicBezTo>
                </a:path>
              </a:pathLst>
            </a:custGeom>
            <a:noFill/>
            <a:ln w="190500" cap="rnd" cmpd="sng">
              <a:solidFill>
                <a:srgbClr val="CBD1CD">
                  <a:alpha val="80000"/>
                </a:srgbClr>
              </a:solidFill>
              <a:prstDash val="solid"/>
              <a:tailEnd type="none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70" tIns="45600" rIns="91170" bIns="4560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Oval 1"/>
            <p:cNvSpPr/>
            <p:nvPr/>
          </p:nvSpPr>
          <p:spPr>
            <a:xfrm>
              <a:off x="2990697" y="3353600"/>
              <a:ext cx="3574127" cy="1879167"/>
            </a:xfrm>
            <a:custGeom>
              <a:avLst/>
              <a:gdLst>
                <a:gd name="connsiteX0" fmla="*/ 0 w 4953000"/>
                <a:gd name="connsiteY0" fmla="*/ 1697567 h 3395133"/>
                <a:gd name="connsiteX1" fmla="*/ 2476500 w 4953000"/>
                <a:gd name="connsiteY1" fmla="*/ 0 h 3395133"/>
                <a:gd name="connsiteX2" fmla="*/ 4953000 w 4953000"/>
                <a:gd name="connsiteY2" fmla="*/ 1697567 h 3395133"/>
                <a:gd name="connsiteX3" fmla="*/ 2476500 w 4953000"/>
                <a:gd name="connsiteY3" fmla="*/ 3395134 h 3395133"/>
                <a:gd name="connsiteX4" fmla="*/ 0 w 4953000"/>
                <a:gd name="connsiteY4" fmla="*/ 1697567 h 3395133"/>
                <a:gd name="connsiteX0" fmla="*/ 4953000 w 5044440"/>
                <a:gd name="connsiteY0" fmla="*/ 1697567 h 3395134"/>
                <a:gd name="connsiteX1" fmla="*/ 2476500 w 5044440"/>
                <a:gd name="connsiteY1" fmla="*/ 3395134 h 3395134"/>
                <a:gd name="connsiteX2" fmla="*/ 0 w 5044440"/>
                <a:gd name="connsiteY2" fmla="*/ 1697567 h 3395134"/>
                <a:gd name="connsiteX3" fmla="*/ 2476500 w 5044440"/>
                <a:gd name="connsiteY3" fmla="*/ 0 h 3395134"/>
                <a:gd name="connsiteX4" fmla="*/ 5044440 w 5044440"/>
                <a:gd name="connsiteY4" fmla="*/ 1789007 h 3395134"/>
                <a:gd name="connsiteX0" fmla="*/ 4953000 w 4953000"/>
                <a:gd name="connsiteY0" fmla="*/ 1736770 h 3434337"/>
                <a:gd name="connsiteX1" fmla="*/ 2476500 w 4953000"/>
                <a:gd name="connsiteY1" fmla="*/ 3434337 h 3434337"/>
                <a:gd name="connsiteX2" fmla="*/ 0 w 4953000"/>
                <a:gd name="connsiteY2" fmla="*/ 1736770 h 3434337"/>
                <a:gd name="connsiteX3" fmla="*/ 2476500 w 4953000"/>
                <a:gd name="connsiteY3" fmla="*/ 39203 h 3434337"/>
                <a:gd name="connsiteX4" fmla="*/ 4731174 w 4953000"/>
                <a:gd name="connsiteY4" fmla="*/ 1040810 h 3434337"/>
                <a:gd name="connsiteX0" fmla="*/ 4953000 w 4953000"/>
                <a:gd name="connsiteY0" fmla="*/ 1714979 h 3412546"/>
                <a:gd name="connsiteX1" fmla="*/ 2476500 w 4953000"/>
                <a:gd name="connsiteY1" fmla="*/ 3412546 h 3412546"/>
                <a:gd name="connsiteX2" fmla="*/ 0 w 4953000"/>
                <a:gd name="connsiteY2" fmla="*/ 1714979 h 3412546"/>
                <a:gd name="connsiteX3" fmla="*/ 2476500 w 4953000"/>
                <a:gd name="connsiteY3" fmla="*/ 17412 h 3412546"/>
                <a:gd name="connsiteX4" fmla="*/ 4731174 w 4953000"/>
                <a:gd name="connsiteY4" fmla="*/ 1019019 h 3412546"/>
                <a:gd name="connsiteX0" fmla="*/ 4953000 w 4953000"/>
                <a:gd name="connsiteY0" fmla="*/ 1697574 h 3395141"/>
                <a:gd name="connsiteX1" fmla="*/ 2476500 w 4953000"/>
                <a:gd name="connsiteY1" fmla="*/ 3395141 h 3395141"/>
                <a:gd name="connsiteX2" fmla="*/ 0 w 4953000"/>
                <a:gd name="connsiteY2" fmla="*/ 1697574 h 3395141"/>
                <a:gd name="connsiteX3" fmla="*/ 2476500 w 4953000"/>
                <a:gd name="connsiteY3" fmla="*/ 7 h 3395141"/>
                <a:gd name="connsiteX4" fmla="*/ 4731174 w 4953000"/>
                <a:gd name="connsiteY4" fmla="*/ 1001614 h 3395141"/>
                <a:gd name="connsiteX0" fmla="*/ 4953000 w 4953000"/>
                <a:gd name="connsiteY0" fmla="*/ 1697637 h 3395204"/>
                <a:gd name="connsiteX1" fmla="*/ 2476500 w 4953000"/>
                <a:gd name="connsiteY1" fmla="*/ 3395204 h 3395204"/>
                <a:gd name="connsiteX2" fmla="*/ 0 w 4953000"/>
                <a:gd name="connsiteY2" fmla="*/ 1697637 h 3395204"/>
                <a:gd name="connsiteX3" fmla="*/ 2476500 w 4953000"/>
                <a:gd name="connsiteY3" fmla="*/ 70 h 3395204"/>
                <a:gd name="connsiteX4" fmla="*/ 4731174 w 4953000"/>
                <a:gd name="connsiteY4" fmla="*/ 1001677 h 3395204"/>
                <a:gd name="connsiteX0" fmla="*/ 4953000 w 4953000"/>
                <a:gd name="connsiteY0" fmla="*/ 1697637 h 3395204"/>
                <a:gd name="connsiteX1" fmla="*/ 2476500 w 4953000"/>
                <a:gd name="connsiteY1" fmla="*/ 3395204 h 3395204"/>
                <a:gd name="connsiteX2" fmla="*/ 0 w 4953000"/>
                <a:gd name="connsiteY2" fmla="*/ 1697637 h 3395204"/>
                <a:gd name="connsiteX3" fmla="*/ 2476500 w 4953000"/>
                <a:gd name="connsiteY3" fmla="*/ 70 h 3395204"/>
                <a:gd name="connsiteX4" fmla="*/ 4731174 w 4953000"/>
                <a:gd name="connsiteY4" fmla="*/ 1001677 h 3395204"/>
                <a:gd name="connsiteX0" fmla="*/ 4953000 w 4953000"/>
                <a:gd name="connsiteY0" fmla="*/ 1697596 h 3395163"/>
                <a:gd name="connsiteX1" fmla="*/ 2476500 w 4953000"/>
                <a:gd name="connsiteY1" fmla="*/ 3395163 h 3395163"/>
                <a:gd name="connsiteX2" fmla="*/ 0 w 4953000"/>
                <a:gd name="connsiteY2" fmla="*/ 1697596 h 3395163"/>
                <a:gd name="connsiteX3" fmla="*/ 2476500 w 4953000"/>
                <a:gd name="connsiteY3" fmla="*/ 29 h 3395163"/>
                <a:gd name="connsiteX4" fmla="*/ 4731174 w 4953000"/>
                <a:gd name="connsiteY4" fmla="*/ 1001636 h 3395163"/>
                <a:gd name="connsiteX0" fmla="*/ 4953000 w 4953000"/>
                <a:gd name="connsiteY0" fmla="*/ 1697593 h 3395160"/>
                <a:gd name="connsiteX1" fmla="*/ 2476500 w 4953000"/>
                <a:gd name="connsiteY1" fmla="*/ 3395160 h 3395160"/>
                <a:gd name="connsiteX2" fmla="*/ 0 w 4953000"/>
                <a:gd name="connsiteY2" fmla="*/ 1697593 h 3395160"/>
                <a:gd name="connsiteX3" fmla="*/ 2476500 w 4953000"/>
                <a:gd name="connsiteY3" fmla="*/ 26 h 3395160"/>
                <a:gd name="connsiteX4" fmla="*/ 4731174 w 4953000"/>
                <a:gd name="connsiteY4" fmla="*/ 1001633 h 3395160"/>
                <a:gd name="connsiteX0" fmla="*/ 2476500 w 4731445"/>
                <a:gd name="connsiteY0" fmla="*/ 3395160 h 3395160"/>
                <a:gd name="connsiteX1" fmla="*/ 0 w 4731445"/>
                <a:gd name="connsiteY1" fmla="*/ 1697593 h 3395160"/>
                <a:gd name="connsiteX2" fmla="*/ 2476500 w 4731445"/>
                <a:gd name="connsiteY2" fmla="*/ 26 h 3395160"/>
                <a:gd name="connsiteX3" fmla="*/ 4731174 w 4731445"/>
                <a:gd name="connsiteY3" fmla="*/ 1001633 h 3395160"/>
                <a:gd name="connsiteX0" fmla="*/ 2497858 w 4752803"/>
                <a:gd name="connsiteY0" fmla="*/ 3395160 h 3395160"/>
                <a:gd name="connsiteX1" fmla="*/ 1363030 w 4752803"/>
                <a:gd name="connsiteY1" fmla="*/ 3200779 h 3395160"/>
                <a:gd name="connsiteX2" fmla="*/ 21358 w 4752803"/>
                <a:gd name="connsiteY2" fmla="*/ 1697593 h 3395160"/>
                <a:gd name="connsiteX3" fmla="*/ 2497858 w 4752803"/>
                <a:gd name="connsiteY3" fmla="*/ 26 h 3395160"/>
                <a:gd name="connsiteX4" fmla="*/ 4752532 w 4752803"/>
                <a:gd name="connsiteY4" fmla="*/ 1001633 h 3395160"/>
                <a:gd name="connsiteX0" fmla="*/ 1363030 w 4752803"/>
                <a:gd name="connsiteY0" fmla="*/ 3200779 h 3200779"/>
                <a:gd name="connsiteX1" fmla="*/ 21358 w 4752803"/>
                <a:gd name="connsiteY1" fmla="*/ 1697593 h 3200779"/>
                <a:gd name="connsiteX2" fmla="*/ 2497858 w 4752803"/>
                <a:gd name="connsiteY2" fmla="*/ 26 h 3200779"/>
                <a:gd name="connsiteX3" fmla="*/ 4752532 w 4752803"/>
                <a:gd name="connsiteY3" fmla="*/ 1001633 h 3200779"/>
                <a:gd name="connsiteX0" fmla="*/ 1364809 w 4754582"/>
                <a:gd name="connsiteY0" fmla="*/ 3200779 h 3202833"/>
                <a:gd name="connsiteX1" fmla="*/ 23137 w 4754582"/>
                <a:gd name="connsiteY1" fmla="*/ 1697593 h 3202833"/>
                <a:gd name="connsiteX2" fmla="*/ 2499637 w 4754582"/>
                <a:gd name="connsiteY2" fmla="*/ 26 h 3202833"/>
                <a:gd name="connsiteX3" fmla="*/ 4754311 w 4754582"/>
                <a:gd name="connsiteY3" fmla="*/ 1001633 h 3202833"/>
                <a:gd name="connsiteX0" fmla="*/ 1341673 w 4731446"/>
                <a:gd name="connsiteY0" fmla="*/ 3200779 h 3203050"/>
                <a:gd name="connsiteX1" fmla="*/ 1 w 4731446"/>
                <a:gd name="connsiteY1" fmla="*/ 1697593 h 3203050"/>
                <a:gd name="connsiteX2" fmla="*/ 2476501 w 4731446"/>
                <a:gd name="connsiteY2" fmla="*/ 26 h 3203050"/>
                <a:gd name="connsiteX3" fmla="*/ 4731175 w 4731446"/>
                <a:gd name="connsiteY3" fmla="*/ 1001633 h 3203050"/>
                <a:gd name="connsiteX0" fmla="*/ 1341765 w 4731538"/>
                <a:gd name="connsiteY0" fmla="*/ 3200779 h 3203708"/>
                <a:gd name="connsiteX1" fmla="*/ 93 w 4731538"/>
                <a:gd name="connsiteY1" fmla="*/ 1697593 h 3203708"/>
                <a:gd name="connsiteX2" fmla="*/ 2476593 w 4731538"/>
                <a:gd name="connsiteY2" fmla="*/ 26 h 3203708"/>
                <a:gd name="connsiteX3" fmla="*/ 4731267 w 4731538"/>
                <a:gd name="connsiteY3" fmla="*/ 1001633 h 3203708"/>
                <a:gd name="connsiteX0" fmla="*/ 1341786 w 4731559"/>
                <a:gd name="connsiteY0" fmla="*/ 3200779 h 3200779"/>
                <a:gd name="connsiteX1" fmla="*/ 114 w 4731559"/>
                <a:gd name="connsiteY1" fmla="*/ 1697593 h 3200779"/>
                <a:gd name="connsiteX2" fmla="*/ 2476614 w 4731559"/>
                <a:gd name="connsiteY2" fmla="*/ 26 h 3200779"/>
                <a:gd name="connsiteX3" fmla="*/ 4731288 w 4731559"/>
                <a:gd name="connsiteY3" fmla="*/ 1001633 h 3200779"/>
                <a:gd name="connsiteX0" fmla="*/ 1341786 w 5010953"/>
                <a:gd name="connsiteY0" fmla="*/ 3236410 h 3236410"/>
                <a:gd name="connsiteX1" fmla="*/ 114 w 5010953"/>
                <a:gd name="connsiteY1" fmla="*/ 1733224 h 3236410"/>
                <a:gd name="connsiteX2" fmla="*/ 2476614 w 5010953"/>
                <a:gd name="connsiteY2" fmla="*/ 35657 h 3236410"/>
                <a:gd name="connsiteX3" fmla="*/ 5010803 w 5010953"/>
                <a:gd name="connsiteY3" fmla="*/ 531878 h 3236410"/>
                <a:gd name="connsiteX0" fmla="*/ 1341786 w 5011018"/>
                <a:gd name="connsiteY0" fmla="*/ 3211194 h 3211194"/>
                <a:gd name="connsiteX1" fmla="*/ 114 w 5011018"/>
                <a:gd name="connsiteY1" fmla="*/ 1708008 h 3211194"/>
                <a:gd name="connsiteX2" fmla="*/ 2476614 w 5011018"/>
                <a:gd name="connsiteY2" fmla="*/ 10441 h 3211194"/>
                <a:gd name="connsiteX3" fmla="*/ 5010803 w 5011018"/>
                <a:gd name="connsiteY3" fmla="*/ 506662 h 3211194"/>
                <a:gd name="connsiteX0" fmla="*/ 1341786 w 5011022"/>
                <a:gd name="connsiteY0" fmla="*/ 3200803 h 3200803"/>
                <a:gd name="connsiteX1" fmla="*/ 114 w 5011022"/>
                <a:gd name="connsiteY1" fmla="*/ 1697617 h 3200803"/>
                <a:gd name="connsiteX2" fmla="*/ 2476614 w 5011022"/>
                <a:gd name="connsiteY2" fmla="*/ 50 h 3200803"/>
                <a:gd name="connsiteX3" fmla="*/ 5010803 w 5011022"/>
                <a:gd name="connsiteY3" fmla="*/ 496271 h 3200803"/>
                <a:gd name="connsiteX0" fmla="*/ 1368210 w 5037446"/>
                <a:gd name="connsiteY0" fmla="*/ 3265588 h 3265588"/>
                <a:gd name="connsiteX1" fmla="*/ 26538 w 5037446"/>
                <a:gd name="connsiteY1" fmla="*/ 1762402 h 3265588"/>
                <a:gd name="connsiteX2" fmla="*/ 2503038 w 5037446"/>
                <a:gd name="connsiteY2" fmla="*/ 43 h 3265588"/>
                <a:gd name="connsiteX3" fmla="*/ 5037227 w 5037446"/>
                <a:gd name="connsiteY3" fmla="*/ 561056 h 3265588"/>
                <a:gd name="connsiteX0" fmla="*/ 1368210 w 5037599"/>
                <a:gd name="connsiteY0" fmla="*/ 3277441 h 3277441"/>
                <a:gd name="connsiteX1" fmla="*/ 26538 w 5037599"/>
                <a:gd name="connsiteY1" fmla="*/ 1774255 h 3277441"/>
                <a:gd name="connsiteX2" fmla="*/ 2503038 w 5037599"/>
                <a:gd name="connsiteY2" fmla="*/ 11896 h 3277441"/>
                <a:gd name="connsiteX3" fmla="*/ 5037227 w 5037599"/>
                <a:gd name="connsiteY3" fmla="*/ 572909 h 3277441"/>
                <a:gd name="connsiteX0" fmla="*/ 1341674 w 5011063"/>
                <a:gd name="connsiteY0" fmla="*/ 3277441 h 3277441"/>
                <a:gd name="connsiteX1" fmla="*/ 2 w 5011063"/>
                <a:gd name="connsiteY1" fmla="*/ 1774255 h 3277441"/>
                <a:gd name="connsiteX2" fmla="*/ 2476502 w 5011063"/>
                <a:gd name="connsiteY2" fmla="*/ 11896 h 3277441"/>
                <a:gd name="connsiteX3" fmla="*/ 5010691 w 5011063"/>
                <a:gd name="connsiteY3" fmla="*/ 572909 h 3277441"/>
                <a:gd name="connsiteX0" fmla="*/ 1341674 w 5011056"/>
                <a:gd name="connsiteY0" fmla="*/ 3265588 h 3265588"/>
                <a:gd name="connsiteX1" fmla="*/ 2 w 5011056"/>
                <a:gd name="connsiteY1" fmla="*/ 1762402 h 3265588"/>
                <a:gd name="connsiteX2" fmla="*/ 2476502 w 5011056"/>
                <a:gd name="connsiteY2" fmla="*/ 43 h 3265588"/>
                <a:gd name="connsiteX3" fmla="*/ 5010691 w 5011056"/>
                <a:gd name="connsiteY3" fmla="*/ 561056 h 3265588"/>
                <a:gd name="connsiteX0" fmla="*/ 1341673 w 5010937"/>
                <a:gd name="connsiteY0" fmla="*/ 3265588 h 3265588"/>
                <a:gd name="connsiteX1" fmla="*/ 1 w 5010937"/>
                <a:gd name="connsiteY1" fmla="*/ 1762402 h 3265588"/>
                <a:gd name="connsiteX2" fmla="*/ 2476501 w 5010937"/>
                <a:gd name="connsiteY2" fmla="*/ 43 h 3265588"/>
                <a:gd name="connsiteX3" fmla="*/ 5010690 w 5010937"/>
                <a:gd name="connsiteY3" fmla="*/ 561056 h 3265588"/>
                <a:gd name="connsiteX0" fmla="*/ 1341673 w 4820786"/>
                <a:gd name="connsiteY0" fmla="*/ 3306816 h 3306816"/>
                <a:gd name="connsiteX1" fmla="*/ 1 w 4820786"/>
                <a:gd name="connsiteY1" fmla="*/ 1803630 h 3306816"/>
                <a:gd name="connsiteX2" fmla="*/ 2476501 w 4820786"/>
                <a:gd name="connsiteY2" fmla="*/ 41271 h 3306816"/>
                <a:gd name="connsiteX3" fmla="*/ 4820621 w 4820786"/>
                <a:gd name="connsiteY3" fmla="*/ 511575 h 3306816"/>
                <a:gd name="connsiteX0" fmla="*/ 1341673 w 4820863"/>
                <a:gd name="connsiteY0" fmla="*/ 3265641 h 3265641"/>
                <a:gd name="connsiteX1" fmla="*/ 1 w 4820863"/>
                <a:gd name="connsiteY1" fmla="*/ 1762455 h 3265641"/>
                <a:gd name="connsiteX2" fmla="*/ 2476501 w 4820863"/>
                <a:gd name="connsiteY2" fmla="*/ 96 h 3265641"/>
                <a:gd name="connsiteX3" fmla="*/ 4820621 w 4820863"/>
                <a:gd name="connsiteY3" fmla="*/ 470400 h 3265641"/>
                <a:gd name="connsiteX0" fmla="*/ 1341672 w 4820862"/>
                <a:gd name="connsiteY0" fmla="*/ 3265641 h 3265641"/>
                <a:gd name="connsiteX1" fmla="*/ 0 w 4820862"/>
                <a:gd name="connsiteY1" fmla="*/ 1762455 h 3265641"/>
                <a:gd name="connsiteX2" fmla="*/ 2476500 w 4820862"/>
                <a:gd name="connsiteY2" fmla="*/ 96 h 3265641"/>
                <a:gd name="connsiteX3" fmla="*/ 4820620 w 4820862"/>
                <a:gd name="connsiteY3" fmla="*/ 470400 h 3265641"/>
                <a:gd name="connsiteX0" fmla="*/ 1341672 w 4820972"/>
                <a:gd name="connsiteY0" fmla="*/ 3266181 h 3266181"/>
                <a:gd name="connsiteX1" fmla="*/ 0 w 4820972"/>
                <a:gd name="connsiteY1" fmla="*/ 1762995 h 3266181"/>
                <a:gd name="connsiteX2" fmla="*/ 2476500 w 4820972"/>
                <a:gd name="connsiteY2" fmla="*/ 636 h 3266181"/>
                <a:gd name="connsiteX3" fmla="*/ 4820620 w 4820972"/>
                <a:gd name="connsiteY3" fmla="*/ 470940 h 3266181"/>
                <a:gd name="connsiteX0" fmla="*/ 1341672 w 4720168"/>
                <a:gd name="connsiteY0" fmla="*/ 3315227 h 3315227"/>
                <a:gd name="connsiteX1" fmla="*/ 0 w 4720168"/>
                <a:gd name="connsiteY1" fmla="*/ 1812041 h 3315227"/>
                <a:gd name="connsiteX2" fmla="*/ 2476500 w 4720168"/>
                <a:gd name="connsiteY2" fmla="*/ 49682 h 3315227"/>
                <a:gd name="connsiteX3" fmla="*/ 4719995 w 4720168"/>
                <a:gd name="connsiteY3" fmla="*/ 442234 h 3315227"/>
                <a:gd name="connsiteX0" fmla="*/ 1341672 w 4720176"/>
                <a:gd name="connsiteY0" fmla="*/ 3265660 h 3265660"/>
                <a:gd name="connsiteX1" fmla="*/ 0 w 4720176"/>
                <a:gd name="connsiteY1" fmla="*/ 1762474 h 3265660"/>
                <a:gd name="connsiteX2" fmla="*/ 2476500 w 4720176"/>
                <a:gd name="connsiteY2" fmla="*/ 115 h 3265660"/>
                <a:gd name="connsiteX3" fmla="*/ 4719995 w 4720176"/>
                <a:gd name="connsiteY3" fmla="*/ 392667 h 3265660"/>
                <a:gd name="connsiteX0" fmla="*/ 1341672 w 4720299"/>
                <a:gd name="connsiteY0" fmla="*/ 3265545 h 3265545"/>
                <a:gd name="connsiteX1" fmla="*/ 0 w 4720299"/>
                <a:gd name="connsiteY1" fmla="*/ 1762359 h 3265545"/>
                <a:gd name="connsiteX2" fmla="*/ 2476500 w 4720299"/>
                <a:gd name="connsiteY2" fmla="*/ 0 h 3265545"/>
                <a:gd name="connsiteX3" fmla="*/ 4719995 w 4720299"/>
                <a:gd name="connsiteY3" fmla="*/ 392552 h 3265545"/>
                <a:gd name="connsiteX0" fmla="*/ 1341672 w 4720299"/>
                <a:gd name="connsiteY0" fmla="*/ 3265545 h 3265545"/>
                <a:gd name="connsiteX1" fmla="*/ 0 w 4720299"/>
                <a:gd name="connsiteY1" fmla="*/ 1762359 h 3265545"/>
                <a:gd name="connsiteX2" fmla="*/ 2476500 w 4720299"/>
                <a:gd name="connsiteY2" fmla="*/ 0 h 3265545"/>
                <a:gd name="connsiteX3" fmla="*/ 4719995 w 4720299"/>
                <a:gd name="connsiteY3" fmla="*/ 392552 h 3265545"/>
                <a:gd name="connsiteX0" fmla="*/ 670837 w 4720299"/>
                <a:gd name="connsiteY0" fmla="*/ 2962278 h 2962278"/>
                <a:gd name="connsiteX1" fmla="*/ 0 w 4720299"/>
                <a:gd name="connsiteY1" fmla="*/ 1762359 h 2962278"/>
                <a:gd name="connsiteX2" fmla="*/ 2476500 w 4720299"/>
                <a:gd name="connsiteY2" fmla="*/ 0 h 2962278"/>
                <a:gd name="connsiteX3" fmla="*/ 4719995 w 4720299"/>
                <a:gd name="connsiteY3" fmla="*/ 392552 h 2962278"/>
                <a:gd name="connsiteX0" fmla="*/ 670837 w 4720299"/>
                <a:gd name="connsiteY0" fmla="*/ 2962278 h 2962278"/>
                <a:gd name="connsiteX1" fmla="*/ 0 w 4720299"/>
                <a:gd name="connsiteY1" fmla="*/ 1762359 h 2962278"/>
                <a:gd name="connsiteX2" fmla="*/ 2476500 w 4720299"/>
                <a:gd name="connsiteY2" fmla="*/ 0 h 2962278"/>
                <a:gd name="connsiteX3" fmla="*/ 4719995 w 4720299"/>
                <a:gd name="connsiteY3" fmla="*/ 392552 h 2962278"/>
                <a:gd name="connsiteX0" fmla="*/ 670837 w 4720299"/>
                <a:gd name="connsiteY0" fmla="*/ 2962278 h 2962278"/>
                <a:gd name="connsiteX1" fmla="*/ 0 w 4720299"/>
                <a:gd name="connsiteY1" fmla="*/ 1762359 h 2962278"/>
                <a:gd name="connsiteX2" fmla="*/ 2476500 w 4720299"/>
                <a:gd name="connsiteY2" fmla="*/ 0 h 2962278"/>
                <a:gd name="connsiteX3" fmla="*/ 4719995 w 4720299"/>
                <a:gd name="connsiteY3" fmla="*/ 392552 h 296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0299" h="2962278">
                  <a:moveTo>
                    <a:pt x="670837" y="2962278"/>
                  </a:moveTo>
                  <a:cubicBezTo>
                    <a:pt x="92413" y="2601062"/>
                    <a:pt x="931" y="2022932"/>
                    <a:pt x="0" y="1762359"/>
                  </a:cubicBezTo>
                  <a:cubicBezTo>
                    <a:pt x="10250" y="803425"/>
                    <a:pt x="1074900" y="8005"/>
                    <a:pt x="2476500" y="0"/>
                  </a:cubicBezTo>
                  <a:cubicBezTo>
                    <a:pt x="3900460" y="30872"/>
                    <a:pt x="4738622" y="404971"/>
                    <a:pt x="4719995" y="392552"/>
                  </a:cubicBezTo>
                </a:path>
              </a:pathLst>
            </a:custGeom>
            <a:noFill/>
            <a:ln w="190500" cap="rnd" cmpd="sng">
              <a:solidFill>
                <a:srgbClr val="CBD1CD">
                  <a:alpha val="80000"/>
                </a:srgbClr>
              </a:solidFill>
              <a:prstDash val="solid"/>
              <a:tailEnd type="none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70" tIns="45600" rIns="91170" bIns="4560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98309" name="TextBox 2"/>
          <p:cNvSpPr txBox="1">
            <a:spLocks noChangeArrowheads="1"/>
          </p:cNvSpPr>
          <p:nvPr/>
        </p:nvSpPr>
        <p:spPr bwMode="auto">
          <a:xfrm>
            <a:off x="152400" y="4781550"/>
            <a:ext cx="31083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800" i="1" dirty="0" smtClean="0">
                <a:solidFill>
                  <a:srgbClr val="7F7F7F"/>
                </a:solidFill>
              </a:rPr>
              <a:t>McKinsey </a:t>
            </a:r>
            <a:r>
              <a:rPr lang="en-US" sz="800" i="1" dirty="0">
                <a:solidFill>
                  <a:srgbClr val="7F7F7F"/>
                </a:solidFill>
              </a:rPr>
              <a:t>&amp; Company’s Consumer Decision Model</a:t>
            </a:r>
          </a:p>
        </p:txBody>
      </p: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6369050" y="2090738"/>
            <a:ext cx="1231900" cy="915591"/>
            <a:chOff x="3773076" y="2818796"/>
            <a:chExt cx="1231623" cy="1221273"/>
          </a:xfrm>
        </p:grpSpPr>
        <p:sp>
          <p:nvSpPr>
            <p:cNvPr id="57" name="Oval 56"/>
            <p:cNvSpPr/>
            <p:nvPr/>
          </p:nvSpPr>
          <p:spPr>
            <a:xfrm>
              <a:off x="3777838" y="2818796"/>
              <a:ext cx="1222100" cy="1221273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00" kern="0" spc="-27" dirty="0">
                <a:solidFill>
                  <a:srgbClr val="40404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773076" y="3185655"/>
              <a:ext cx="1231623" cy="487556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ro-RO" sz="1300" b="1" kern="0" spc="-27" dirty="0" smtClean="0">
                  <a:solidFill>
                    <a:srgbClr val="404040"/>
                  </a:solidFill>
                </a:rPr>
                <a:t>ACHIZIŢIE</a:t>
              </a:r>
              <a:endParaRPr lang="en-US" sz="1300" b="1" kern="0" spc="-27" dirty="0">
                <a:solidFill>
                  <a:srgbClr val="404040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2093913" y="1353741"/>
            <a:ext cx="4857750" cy="2552700"/>
          </a:xfrm>
          <a:custGeom>
            <a:avLst/>
            <a:gdLst>
              <a:gd name="connsiteX0" fmla="*/ 0 w 4953000"/>
              <a:gd name="connsiteY0" fmla="*/ 1697567 h 3395133"/>
              <a:gd name="connsiteX1" fmla="*/ 2476500 w 4953000"/>
              <a:gd name="connsiteY1" fmla="*/ 0 h 3395133"/>
              <a:gd name="connsiteX2" fmla="*/ 4953000 w 4953000"/>
              <a:gd name="connsiteY2" fmla="*/ 1697567 h 3395133"/>
              <a:gd name="connsiteX3" fmla="*/ 2476500 w 4953000"/>
              <a:gd name="connsiteY3" fmla="*/ 3395134 h 3395133"/>
              <a:gd name="connsiteX4" fmla="*/ 0 w 4953000"/>
              <a:gd name="connsiteY4" fmla="*/ 1697567 h 3395133"/>
              <a:gd name="connsiteX0" fmla="*/ 4953000 w 5044440"/>
              <a:gd name="connsiteY0" fmla="*/ 1697567 h 3395134"/>
              <a:gd name="connsiteX1" fmla="*/ 2476500 w 5044440"/>
              <a:gd name="connsiteY1" fmla="*/ 3395134 h 3395134"/>
              <a:gd name="connsiteX2" fmla="*/ 0 w 5044440"/>
              <a:gd name="connsiteY2" fmla="*/ 1697567 h 3395134"/>
              <a:gd name="connsiteX3" fmla="*/ 2476500 w 5044440"/>
              <a:gd name="connsiteY3" fmla="*/ 0 h 3395134"/>
              <a:gd name="connsiteX4" fmla="*/ 5044440 w 5044440"/>
              <a:gd name="connsiteY4" fmla="*/ 1789007 h 3395134"/>
              <a:gd name="connsiteX0" fmla="*/ 4953000 w 4953000"/>
              <a:gd name="connsiteY0" fmla="*/ 1736770 h 3434337"/>
              <a:gd name="connsiteX1" fmla="*/ 2476500 w 4953000"/>
              <a:gd name="connsiteY1" fmla="*/ 3434337 h 3434337"/>
              <a:gd name="connsiteX2" fmla="*/ 0 w 4953000"/>
              <a:gd name="connsiteY2" fmla="*/ 1736770 h 3434337"/>
              <a:gd name="connsiteX3" fmla="*/ 2476500 w 4953000"/>
              <a:gd name="connsiteY3" fmla="*/ 39203 h 3434337"/>
              <a:gd name="connsiteX4" fmla="*/ 4731174 w 4953000"/>
              <a:gd name="connsiteY4" fmla="*/ 1040810 h 3434337"/>
              <a:gd name="connsiteX0" fmla="*/ 4953000 w 4953000"/>
              <a:gd name="connsiteY0" fmla="*/ 1714979 h 3412546"/>
              <a:gd name="connsiteX1" fmla="*/ 2476500 w 4953000"/>
              <a:gd name="connsiteY1" fmla="*/ 3412546 h 3412546"/>
              <a:gd name="connsiteX2" fmla="*/ 0 w 4953000"/>
              <a:gd name="connsiteY2" fmla="*/ 1714979 h 3412546"/>
              <a:gd name="connsiteX3" fmla="*/ 2476500 w 4953000"/>
              <a:gd name="connsiteY3" fmla="*/ 17412 h 3412546"/>
              <a:gd name="connsiteX4" fmla="*/ 4731174 w 4953000"/>
              <a:gd name="connsiteY4" fmla="*/ 1019019 h 3412546"/>
              <a:gd name="connsiteX0" fmla="*/ 4953000 w 4953000"/>
              <a:gd name="connsiteY0" fmla="*/ 1697574 h 3395141"/>
              <a:gd name="connsiteX1" fmla="*/ 2476500 w 4953000"/>
              <a:gd name="connsiteY1" fmla="*/ 3395141 h 3395141"/>
              <a:gd name="connsiteX2" fmla="*/ 0 w 4953000"/>
              <a:gd name="connsiteY2" fmla="*/ 1697574 h 3395141"/>
              <a:gd name="connsiteX3" fmla="*/ 2476500 w 4953000"/>
              <a:gd name="connsiteY3" fmla="*/ 7 h 3395141"/>
              <a:gd name="connsiteX4" fmla="*/ 4731174 w 4953000"/>
              <a:gd name="connsiteY4" fmla="*/ 1001614 h 3395141"/>
              <a:gd name="connsiteX0" fmla="*/ 4953000 w 4953000"/>
              <a:gd name="connsiteY0" fmla="*/ 1697637 h 3395204"/>
              <a:gd name="connsiteX1" fmla="*/ 2476500 w 4953000"/>
              <a:gd name="connsiteY1" fmla="*/ 3395204 h 3395204"/>
              <a:gd name="connsiteX2" fmla="*/ 0 w 4953000"/>
              <a:gd name="connsiteY2" fmla="*/ 1697637 h 3395204"/>
              <a:gd name="connsiteX3" fmla="*/ 2476500 w 4953000"/>
              <a:gd name="connsiteY3" fmla="*/ 70 h 3395204"/>
              <a:gd name="connsiteX4" fmla="*/ 4731174 w 4953000"/>
              <a:gd name="connsiteY4" fmla="*/ 1001677 h 3395204"/>
              <a:gd name="connsiteX0" fmla="*/ 4953000 w 4953000"/>
              <a:gd name="connsiteY0" fmla="*/ 1697637 h 3395204"/>
              <a:gd name="connsiteX1" fmla="*/ 2476500 w 4953000"/>
              <a:gd name="connsiteY1" fmla="*/ 3395204 h 3395204"/>
              <a:gd name="connsiteX2" fmla="*/ 0 w 4953000"/>
              <a:gd name="connsiteY2" fmla="*/ 1697637 h 3395204"/>
              <a:gd name="connsiteX3" fmla="*/ 2476500 w 4953000"/>
              <a:gd name="connsiteY3" fmla="*/ 70 h 3395204"/>
              <a:gd name="connsiteX4" fmla="*/ 4731174 w 4953000"/>
              <a:gd name="connsiteY4" fmla="*/ 1001677 h 3395204"/>
              <a:gd name="connsiteX0" fmla="*/ 4953000 w 4953000"/>
              <a:gd name="connsiteY0" fmla="*/ 1697596 h 3395163"/>
              <a:gd name="connsiteX1" fmla="*/ 2476500 w 4953000"/>
              <a:gd name="connsiteY1" fmla="*/ 3395163 h 3395163"/>
              <a:gd name="connsiteX2" fmla="*/ 0 w 4953000"/>
              <a:gd name="connsiteY2" fmla="*/ 1697596 h 3395163"/>
              <a:gd name="connsiteX3" fmla="*/ 2476500 w 4953000"/>
              <a:gd name="connsiteY3" fmla="*/ 29 h 3395163"/>
              <a:gd name="connsiteX4" fmla="*/ 4731174 w 4953000"/>
              <a:gd name="connsiteY4" fmla="*/ 1001636 h 3395163"/>
              <a:gd name="connsiteX0" fmla="*/ 4953000 w 4953000"/>
              <a:gd name="connsiteY0" fmla="*/ 1697593 h 3395160"/>
              <a:gd name="connsiteX1" fmla="*/ 2476500 w 4953000"/>
              <a:gd name="connsiteY1" fmla="*/ 3395160 h 3395160"/>
              <a:gd name="connsiteX2" fmla="*/ 0 w 4953000"/>
              <a:gd name="connsiteY2" fmla="*/ 1697593 h 3395160"/>
              <a:gd name="connsiteX3" fmla="*/ 2476500 w 4953000"/>
              <a:gd name="connsiteY3" fmla="*/ 26 h 3395160"/>
              <a:gd name="connsiteX4" fmla="*/ 4731174 w 4953000"/>
              <a:gd name="connsiteY4" fmla="*/ 1001633 h 3395160"/>
              <a:gd name="connsiteX0" fmla="*/ 4953000 w 4953000"/>
              <a:gd name="connsiteY0" fmla="*/ 1697567 h 3395134"/>
              <a:gd name="connsiteX1" fmla="*/ 2476500 w 4953000"/>
              <a:gd name="connsiteY1" fmla="*/ 3395134 h 3395134"/>
              <a:gd name="connsiteX2" fmla="*/ 0 w 4953000"/>
              <a:gd name="connsiteY2" fmla="*/ 1697567 h 3395134"/>
              <a:gd name="connsiteX3" fmla="*/ 2476500 w 4953000"/>
              <a:gd name="connsiteY3" fmla="*/ 0 h 3395134"/>
              <a:gd name="connsiteX4" fmla="*/ 4731174 w 4953000"/>
              <a:gd name="connsiteY4" fmla="*/ 1001607 h 3395134"/>
              <a:gd name="connsiteX0" fmla="*/ 4953000 w 4953000"/>
              <a:gd name="connsiteY0" fmla="*/ 1697567 h 3395134"/>
              <a:gd name="connsiteX1" fmla="*/ 2476500 w 4953000"/>
              <a:gd name="connsiteY1" fmla="*/ 3395134 h 3395134"/>
              <a:gd name="connsiteX2" fmla="*/ 0 w 4953000"/>
              <a:gd name="connsiteY2" fmla="*/ 1697567 h 3395134"/>
              <a:gd name="connsiteX3" fmla="*/ 2476500 w 4953000"/>
              <a:gd name="connsiteY3" fmla="*/ 0 h 3395134"/>
              <a:gd name="connsiteX4" fmla="*/ 4858174 w 4953000"/>
              <a:gd name="connsiteY4" fmla="*/ 993140 h 3395134"/>
              <a:gd name="connsiteX0" fmla="*/ 4953000 w 4953000"/>
              <a:gd name="connsiteY0" fmla="*/ 1697567 h 3395134"/>
              <a:gd name="connsiteX1" fmla="*/ 2476500 w 4953000"/>
              <a:gd name="connsiteY1" fmla="*/ 3395134 h 3395134"/>
              <a:gd name="connsiteX2" fmla="*/ 0 w 4953000"/>
              <a:gd name="connsiteY2" fmla="*/ 1697567 h 3395134"/>
              <a:gd name="connsiteX3" fmla="*/ 2476500 w 4953000"/>
              <a:gd name="connsiteY3" fmla="*/ 0 h 3395134"/>
              <a:gd name="connsiteX4" fmla="*/ 4858174 w 4953000"/>
              <a:gd name="connsiteY4" fmla="*/ 993140 h 3395134"/>
              <a:gd name="connsiteX0" fmla="*/ 4953000 w 4953000"/>
              <a:gd name="connsiteY0" fmla="*/ 1697567 h 3395134"/>
              <a:gd name="connsiteX1" fmla="*/ 2476500 w 4953000"/>
              <a:gd name="connsiteY1" fmla="*/ 3395134 h 3395134"/>
              <a:gd name="connsiteX2" fmla="*/ 0 w 4953000"/>
              <a:gd name="connsiteY2" fmla="*/ 1697567 h 3395134"/>
              <a:gd name="connsiteX3" fmla="*/ 2476500 w 4953000"/>
              <a:gd name="connsiteY3" fmla="*/ 0 h 3395134"/>
              <a:gd name="connsiteX4" fmla="*/ 4858174 w 4953000"/>
              <a:gd name="connsiteY4" fmla="*/ 993140 h 3395134"/>
              <a:gd name="connsiteX0" fmla="*/ 4953000 w 4953000"/>
              <a:gd name="connsiteY0" fmla="*/ 1697567 h 3395134"/>
              <a:gd name="connsiteX1" fmla="*/ 2476500 w 4953000"/>
              <a:gd name="connsiteY1" fmla="*/ 3395134 h 3395134"/>
              <a:gd name="connsiteX2" fmla="*/ 0 w 4953000"/>
              <a:gd name="connsiteY2" fmla="*/ 1697567 h 3395134"/>
              <a:gd name="connsiteX3" fmla="*/ 2476500 w 4953000"/>
              <a:gd name="connsiteY3" fmla="*/ 0 h 3395134"/>
              <a:gd name="connsiteX4" fmla="*/ 4858174 w 4953000"/>
              <a:gd name="connsiteY4" fmla="*/ 993140 h 3395134"/>
              <a:gd name="connsiteX0" fmla="*/ 4775200 w 4858653"/>
              <a:gd name="connsiteY0" fmla="*/ 2315634 h 3416994"/>
              <a:gd name="connsiteX1" fmla="*/ 2476500 w 4858653"/>
              <a:gd name="connsiteY1" fmla="*/ 3395134 h 3416994"/>
              <a:gd name="connsiteX2" fmla="*/ 0 w 4858653"/>
              <a:gd name="connsiteY2" fmla="*/ 1697567 h 3416994"/>
              <a:gd name="connsiteX3" fmla="*/ 2476500 w 4858653"/>
              <a:gd name="connsiteY3" fmla="*/ 0 h 3416994"/>
              <a:gd name="connsiteX4" fmla="*/ 4858174 w 4858653"/>
              <a:gd name="connsiteY4" fmla="*/ 993140 h 3416994"/>
              <a:gd name="connsiteX0" fmla="*/ 4775200 w 4858653"/>
              <a:gd name="connsiteY0" fmla="*/ 2315634 h 3406479"/>
              <a:gd name="connsiteX1" fmla="*/ 2476500 w 4858653"/>
              <a:gd name="connsiteY1" fmla="*/ 3395134 h 3406479"/>
              <a:gd name="connsiteX2" fmla="*/ 0 w 4858653"/>
              <a:gd name="connsiteY2" fmla="*/ 1697567 h 3406479"/>
              <a:gd name="connsiteX3" fmla="*/ 2476500 w 4858653"/>
              <a:gd name="connsiteY3" fmla="*/ 0 h 3406479"/>
              <a:gd name="connsiteX4" fmla="*/ 4858174 w 4858653"/>
              <a:gd name="connsiteY4" fmla="*/ 993140 h 3406479"/>
              <a:gd name="connsiteX0" fmla="*/ 4775200 w 4858653"/>
              <a:gd name="connsiteY0" fmla="*/ 2315634 h 3405979"/>
              <a:gd name="connsiteX1" fmla="*/ 2476500 w 4858653"/>
              <a:gd name="connsiteY1" fmla="*/ 3395134 h 3405979"/>
              <a:gd name="connsiteX2" fmla="*/ 0 w 4858653"/>
              <a:gd name="connsiteY2" fmla="*/ 1697567 h 3405979"/>
              <a:gd name="connsiteX3" fmla="*/ 2476500 w 4858653"/>
              <a:gd name="connsiteY3" fmla="*/ 0 h 3405979"/>
              <a:gd name="connsiteX4" fmla="*/ 4858174 w 4858653"/>
              <a:gd name="connsiteY4" fmla="*/ 993140 h 3405979"/>
              <a:gd name="connsiteX0" fmla="*/ 4842933 w 4858653"/>
              <a:gd name="connsiteY0" fmla="*/ 2197100 h 3401509"/>
              <a:gd name="connsiteX1" fmla="*/ 2476500 w 4858653"/>
              <a:gd name="connsiteY1" fmla="*/ 3395134 h 3401509"/>
              <a:gd name="connsiteX2" fmla="*/ 0 w 4858653"/>
              <a:gd name="connsiteY2" fmla="*/ 1697567 h 3401509"/>
              <a:gd name="connsiteX3" fmla="*/ 2476500 w 4858653"/>
              <a:gd name="connsiteY3" fmla="*/ 0 h 3401509"/>
              <a:gd name="connsiteX4" fmla="*/ 4858174 w 4858653"/>
              <a:gd name="connsiteY4" fmla="*/ 993140 h 3401509"/>
              <a:gd name="connsiteX0" fmla="*/ 4842933 w 4858653"/>
              <a:gd name="connsiteY0" fmla="*/ 2197100 h 3402816"/>
              <a:gd name="connsiteX1" fmla="*/ 2476500 w 4858653"/>
              <a:gd name="connsiteY1" fmla="*/ 3395134 h 3402816"/>
              <a:gd name="connsiteX2" fmla="*/ 0 w 4858653"/>
              <a:gd name="connsiteY2" fmla="*/ 1697567 h 3402816"/>
              <a:gd name="connsiteX3" fmla="*/ 2476500 w 4858653"/>
              <a:gd name="connsiteY3" fmla="*/ 0 h 3402816"/>
              <a:gd name="connsiteX4" fmla="*/ 4858174 w 4858653"/>
              <a:gd name="connsiteY4" fmla="*/ 993140 h 340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8653" h="3402816">
                <a:moveTo>
                  <a:pt x="4842933" y="2197100"/>
                </a:moveTo>
                <a:cubicBezTo>
                  <a:pt x="4478867" y="2872174"/>
                  <a:pt x="3283656" y="3478390"/>
                  <a:pt x="2476500" y="3395134"/>
                </a:cubicBezTo>
                <a:cubicBezTo>
                  <a:pt x="1669345" y="3311879"/>
                  <a:pt x="0" y="2635107"/>
                  <a:pt x="0" y="1697567"/>
                </a:cubicBezTo>
                <a:cubicBezTo>
                  <a:pt x="0" y="760027"/>
                  <a:pt x="1146104" y="5927"/>
                  <a:pt x="2476500" y="0"/>
                </a:cubicBezTo>
                <a:cubicBezTo>
                  <a:pt x="4357228" y="11008"/>
                  <a:pt x="4876801" y="1005559"/>
                  <a:pt x="4858174" y="993140"/>
                </a:cubicBezTo>
              </a:path>
            </a:pathLst>
          </a:custGeom>
          <a:noFill/>
          <a:ln w="15875">
            <a:solidFill>
              <a:srgbClr val="6C6C6C"/>
            </a:solidFill>
            <a:prstDash val="sysDash"/>
            <a:tailEnd type="arrow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395" tIns="40711" rIns="81395" bIns="40711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Oval 1"/>
          <p:cNvSpPr/>
          <p:nvPr/>
        </p:nvSpPr>
        <p:spPr>
          <a:xfrm>
            <a:off x="2838450" y="2218135"/>
            <a:ext cx="3575050" cy="1409700"/>
          </a:xfrm>
          <a:custGeom>
            <a:avLst/>
            <a:gdLst>
              <a:gd name="connsiteX0" fmla="*/ 0 w 4953000"/>
              <a:gd name="connsiteY0" fmla="*/ 1697567 h 3395133"/>
              <a:gd name="connsiteX1" fmla="*/ 2476500 w 4953000"/>
              <a:gd name="connsiteY1" fmla="*/ 0 h 3395133"/>
              <a:gd name="connsiteX2" fmla="*/ 4953000 w 4953000"/>
              <a:gd name="connsiteY2" fmla="*/ 1697567 h 3395133"/>
              <a:gd name="connsiteX3" fmla="*/ 2476500 w 4953000"/>
              <a:gd name="connsiteY3" fmla="*/ 3395134 h 3395133"/>
              <a:gd name="connsiteX4" fmla="*/ 0 w 4953000"/>
              <a:gd name="connsiteY4" fmla="*/ 1697567 h 3395133"/>
              <a:gd name="connsiteX0" fmla="*/ 4953000 w 5044440"/>
              <a:gd name="connsiteY0" fmla="*/ 1697567 h 3395134"/>
              <a:gd name="connsiteX1" fmla="*/ 2476500 w 5044440"/>
              <a:gd name="connsiteY1" fmla="*/ 3395134 h 3395134"/>
              <a:gd name="connsiteX2" fmla="*/ 0 w 5044440"/>
              <a:gd name="connsiteY2" fmla="*/ 1697567 h 3395134"/>
              <a:gd name="connsiteX3" fmla="*/ 2476500 w 5044440"/>
              <a:gd name="connsiteY3" fmla="*/ 0 h 3395134"/>
              <a:gd name="connsiteX4" fmla="*/ 5044440 w 5044440"/>
              <a:gd name="connsiteY4" fmla="*/ 1789007 h 3395134"/>
              <a:gd name="connsiteX0" fmla="*/ 4953000 w 4953000"/>
              <a:gd name="connsiteY0" fmla="*/ 1736770 h 3434337"/>
              <a:gd name="connsiteX1" fmla="*/ 2476500 w 4953000"/>
              <a:gd name="connsiteY1" fmla="*/ 3434337 h 3434337"/>
              <a:gd name="connsiteX2" fmla="*/ 0 w 4953000"/>
              <a:gd name="connsiteY2" fmla="*/ 1736770 h 3434337"/>
              <a:gd name="connsiteX3" fmla="*/ 2476500 w 4953000"/>
              <a:gd name="connsiteY3" fmla="*/ 39203 h 3434337"/>
              <a:gd name="connsiteX4" fmla="*/ 4731174 w 4953000"/>
              <a:gd name="connsiteY4" fmla="*/ 1040810 h 3434337"/>
              <a:gd name="connsiteX0" fmla="*/ 4953000 w 4953000"/>
              <a:gd name="connsiteY0" fmla="*/ 1714979 h 3412546"/>
              <a:gd name="connsiteX1" fmla="*/ 2476500 w 4953000"/>
              <a:gd name="connsiteY1" fmla="*/ 3412546 h 3412546"/>
              <a:gd name="connsiteX2" fmla="*/ 0 w 4953000"/>
              <a:gd name="connsiteY2" fmla="*/ 1714979 h 3412546"/>
              <a:gd name="connsiteX3" fmla="*/ 2476500 w 4953000"/>
              <a:gd name="connsiteY3" fmla="*/ 17412 h 3412546"/>
              <a:gd name="connsiteX4" fmla="*/ 4731174 w 4953000"/>
              <a:gd name="connsiteY4" fmla="*/ 1019019 h 3412546"/>
              <a:gd name="connsiteX0" fmla="*/ 4953000 w 4953000"/>
              <a:gd name="connsiteY0" fmla="*/ 1697574 h 3395141"/>
              <a:gd name="connsiteX1" fmla="*/ 2476500 w 4953000"/>
              <a:gd name="connsiteY1" fmla="*/ 3395141 h 3395141"/>
              <a:gd name="connsiteX2" fmla="*/ 0 w 4953000"/>
              <a:gd name="connsiteY2" fmla="*/ 1697574 h 3395141"/>
              <a:gd name="connsiteX3" fmla="*/ 2476500 w 4953000"/>
              <a:gd name="connsiteY3" fmla="*/ 7 h 3395141"/>
              <a:gd name="connsiteX4" fmla="*/ 4731174 w 4953000"/>
              <a:gd name="connsiteY4" fmla="*/ 1001614 h 3395141"/>
              <a:gd name="connsiteX0" fmla="*/ 4953000 w 4953000"/>
              <a:gd name="connsiteY0" fmla="*/ 1697637 h 3395204"/>
              <a:gd name="connsiteX1" fmla="*/ 2476500 w 4953000"/>
              <a:gd name="connsiteY1" fmla="*/ 3395204 h 3395204"/>
              <a:gd name="connsiteX2" fmla="*/ 0 w 4953000"/>
              <a:gd name="connsiteY2" fmla="*/ 1697637 h 3395204"/>
              <a:gd name="connsiteX3" fmla="*/ 2476500 w 4953000"/>
              <a:gd name="connsiteY3" fmla="*/ 70 h 3395204"/>
              <a:gd name="connsiteX4" fmla="*/ 4731174 w 4953000"/>
              <a:gd name="connsiteY4" fmla="*/ 1001677 h 3395204"/>
              <a:gd name="connsiteX0" fmla="*/ 4953000 w 4953000"/>
              <a:gd name="connsiteY0" fmla="*/ 1697637 h 3395204"/>
              <a:gd name="connsiteX1" fmla="*/ 2476500 w 4953000"/>
              <a:gd name="connsiteY1" fmla="*/ 3395204 h 3395204"/>
              <a:gd name="connsiteX2" fmla="*/ 0 w 4953000"/>
              <a:gd name="connsiteY2" fmla="*/ 1697637 h 3395204"/>
              <a:gd name="connsiteX3" fmla="*/ 2476500 w 4953000"/>
              <a:gd name="connsiteY3" fmla="*/ 70 h 3395204"/>
              <a:gd name="connsiteX4" fmla="*/ 4731174 w 4953000"/>
              <a:gd name="connsiteY4" fmla="*/ 1001677 h 3395204"/>
              <a:gd name="connsiteX0" fmla="*/ 4953000 w 4953000"/>
              <a:gd name="connsiteY0" fmla="*/ 1697596 h 3395163"/>
              <a:gd name="connsiteX1" fmla="*/ 2476500 w 4953000"/>
              <a:gd name="connsiteY1" fmla="*/ 3395163 h 3395163"/>
              <a:gd name="connsiteX2" fmla="*/ 0 w 4953000"/>
              <a:gd name="connsiteY2" fmla="*/ 1697596 h 3395163"/>
              <a:gd name="connsiteX3" fmla="*/ 2476500 w 4953000"/>
              <a:gd name="connsiteY3" fmla="*/ 29 h 3395163"/>
              <a:gd name="connsiteX4" fmla="*/ 4731174 w 4953000"/>
              <a:gd name="connsiteY4" fmla="*/ 1001636 h 3395163"/>
              <a:gd name="connsiteX0" fmla="*/ 4953000 w 4953000"/>
              <a:gd name="connsiteY0" fmla="*/ 1697593 h 3395160"/>
              <a:gd name="connsiteX1" fmla="*/ 2476500 w 4953000"/>
              <a:gd name="connsiteY1" fmla="*/ 3395160 h 3395160"/>
              <a:gd name="connsiteX2" fmla="*/ 0 w 4953000"/>
              <a:gd name="connsiteY2" fmla="*/ 1697593 h 3395160"/>
              <a:gd name="connsiteX3" fmla="*/ 2476500 w 4953000"/>
              <a:gd name="connsiteY3" fmla="*/ 26 h 3395160"/>
              <a:gd name="connsiteX4" fmla="*/ 4731174 w 4953000"/>
              <a:gd name="connsiteY4" fmla="*/ 1001633 h 3395160"/>
              <a:gd name="connsiteX0" fmla="*/ 2476500 w 4731445"/>
              <a:gd name="connsiteY0" fmla="*/ 3395160 h 3395160"/>
              <a:gd name="connsiteX1" fmla="*/ 0 w 4731445"/>
              <a:gd name="connsiteY1" fmla="*/ 1697593 h 3395160"/>
              <a:gd name="connsiteX2" fmla="*/ 2476500 w 4731445"/>
              <a:gd name="connsiteY2" fmla="*/ 26 h 3395160"/>
              <a:gd name="connsiteX3" fmla="*/ 4731174 w 4731445"/>
              <a:gd name="connsiteY3" fmla="*/ 1001633 h 3395160"/>
              <a:gd name="connsiteX0" fmla="*/ 2497858 w 4752803"/>
              <a:gd name="connsiteY0" fmla="*/ 3395160 h 3395160"/>
              <a:gd name="connsiteX1" fmla="*/ 1363030 w 4752803"/>
              <a:gd name="connsiteY1" fmla="*/ 3200779 h 3395160"/>
              <a:gd name="connsiteX2" fmla="*/ 21358 w 4752803"/>
              <a:gd name="connsiteY2" fmla="*/ 1697593 h 3395160"/>
              <a:gd name="connsiteX3" fmla="*/ 2497858 w 4752803"/>
              <a:gd name="connsiteY3" fmla="*/ 26 h 3395160"/>
              <a:gd name="connsiteX4" fmla="*/ 4752532 w 4752803"/>
              <a:gd name="connsiteY4" fmla="*/ 1001633 h 3395160"/>
              <a:gd name="connsiteX0" fmla="*/ 1363030 w 4752803"/>
              <a:gd name="connsiteY0" fmla="*/ 3200779 h 3200779"/>
              <a:gd name="connsiteX1" fmla="*/ 21358 w 4752803"/>
              <a:gd name="connsiteY1" fmla="*/ 1697593 h 3200779"/>
              <a:gd name="connsiteX2" fmla="*/ 2497858 w 4752803"/>
              <a:gd name="connsiteY2" fmla="*/ 26 h 3200779"/>
              <a:gd name="connsiteX3" fmla="*/ 4752532 w 4752803"/>
              <a:gd name="connsiteY3" fmla="*/ 1001633 h 3200779"/>
              <a:gd name="connsiteX0" fmla="*/ 1364809 w 4754582"/>
              <a:gd name="connsiteY0" fmla="*/ 3200779 h 3202833"/>
              <a:gd name="connsiteX1" fmla="*/ 23137 w 4754582"/>
              <a:gd name="connsiteY1" fmla="*/ 1697593 h 3202833"/>
              <a:gd name="connsiteX2" fmla="*/ 2499637 w 4754582"/>
              <a:gd name="connsiteY2" fmla="*/ 26 h 3202833"/>
              <a:gd name="connsiteX3" fmla="*/ 4754311 w 4754582"/>
              <a:gd name="connsiteY3" fmla="*/ 1001633 h 3202833"/>
              <a:gd name="connsiteX0" fmla="*/ 1341673 w 4731446"/>
              <a:gd name="connsiteY0" fmla="*/ 3200779 h 3203050"/>
              <a:gd name="connsiteX1" fmla="*/ 1 w 4731446"/>
              <a:gd name="connsiteY1" fmla="*/ 1697593 h 3203050"/>
              <a:gd name="connsiteX2" fmla="*/ 2476501 w 4731446"/>
              <a:gd name="connsiteY2" fmla="*/ 26 h 3203050"/>
              <a:gd name="connsiteX3" fmla="*/ 4731175 w 4731446"/>
              <a:gd name="connsiteY3" fmla="*/ 1001633 h 3203050"/>
              <a:gd name="connsiteX0" fmla="*/ 1341765 w 4731538"/>
              <a:gd name="connsiteY0" fmla="*/ 3200779 h 3203708"/>
              <a:gd name="connsiteX1" fmla="*/ 93 w 4731538"/>
              <a:gd name="connsiteY1" fmla="*/ 1697593 h 3203708"/>
              <a:gd name="connsiteX2" fmla="*/ 2476593 w 4731538"/>
              <a:gd name="connsiteY2" fmla="*/ 26 h 3203708"/>
              <a:gd name="connsiteX3" fmla="*/ 4731267 w 4731538"/>
              <a:gd name="connsiteY3" fmla="*/ 1001633 h 3203708"/>
              <a:gd name="connsiteX0" fmla="*/ 1341786 w 4731559"/>
              <a:gd name="connsiteY0" fmla="*/ 3200779 h 3200779"/>
              <a:gd name="connsiteX1" fmla="*/ 114 w 4731559"/>
              <a:gd name="connsiteY1" fmla="*/ 1697593 h 3200779"/>
              <a:gd name="connsiteX2" fmla="*/ 2476614 w 4731559"/>
              <a:gd name="connsiteY2" fmla="*/ 26 h 3200779"/>
              <a:gd name="connsiteX3" fmla="*/ 4731288 w 4731559"/>
              <a:gd name="connsiteY3" fmla="*/ 1001633 h 3200779"/>
              <a:gd name="connsiteX0" fmla="*/ 1341786 w 5010953"/>
              <a:gd name="connsiteY0" fmla="*/ 3236410 h 3236410"/>
              <a:gd name="connsiteX1" fmla="*/ 114 w 5010953"/>
              <a:gd name="connsiteY1" fmla="*/ 1733224 h 3236410"/>
              <a:gd name="connsiteX2" fmla="*/ 2476614 w 5010953"/>
              <a:gd name="connsiteY2" fmla="*/ 35657 h 3236410"/>
              <a:gd name="connsiteX3" fmla="*/ 5010803 w 5010953"/>
              <a:gd name="connsiteY3" fmla="*/ 531878 h 3236410"/>
              <a:gd name="connsiteX0" fmla="*/ 1341786 w 5011018"/>
              <a:gd name="connsiteY0" fmla="*/ 3211194 h 3211194"/>
              <a:gd name="connsiteX1" fmla="*/ 114 w 5011018"/>
              <a:gd name="connsiteY1" fmla="*/ 1708008 h 3211194"/>
              <a:gd name="connsiteX2" fmla="*/ 2476614 w 5011018"/>
              <a:gd name="connsiteY2" fmla="*/ 10441 h 3211194"/>
              <a:gd name="connsiteX3" fmla="*/ 5010803 w 5011018"/>
              <a:gd name="connsiteY3" fmla="*/ 506662 h 3211194"/>
              <a:gd name="connsiteX0" fmla="*/ 1341786 w 5011022"/>
              <a:gd name="connsiteY0" fmla="*/ 3200803 h 3200803"/>
              <a:gd name="connsiteX1" fmla="*/ 114 w 5011022"/>
              <a:gd name="connsiteY1" fmla="*/ 1697617 h 3200803"/>
              <a:gd name="connsiteX2" fmla="*/ 2476614 w 5011022"/>
              <a:gd name="connsiteY2" fmla="*/ 50 h 3200803"/>
              <a:gd name="connsiteX3" fmla="*/ 5010803 w 5011022"/>
              <a:gd name="connsiteY3" fmla="*/ 496271 h 3200803"/>
              <a:gd name="connsiteX0" fmla="*/ 1368210 w 5037446"/>
              <a:gd name="connsiteY0" fmla="*/ 3265588 h 3265588"/>
              <a:gd name="connsiteX1" fmla="*/ 26538 w 5037446"/>
              <a:gd name="connsiteY1" fmla="*/ 1762402 h 3265588"/>
              <a:gd name="connsiteX2" fmla="*/ 2503038 w 5037446"/>
              <a:gd name="connsiteY2" fmla="*/ 43 h 3265588"/>
              <a:gd name="connsiteX3" fmla="*/ 5037227 w 5037446"/>
              <a:gd name="connsiteY3" fmla="*/ 561056 h 3265588"/>
              <a:gd name="connsiteX0" fmla="*/ 1368210 w 5037599"/>
              <a:gd name="connsiteY0" fmla="*/ 3277441 h 3277441"/>
              <a:gd name="connsiteX1" fmla="*/ 26538 w 5037599"/>
              <a:gd name="connsiteY1" fmla="*/ 1774255 h 3277441"/>
              <a:gd name="connsiteX2" fmla="*/ 2503038 w 5037599"/>
              <a:gd name="connsiteY2" fmla="*/ 11896 h 3277441"/>
              <a:gd name="connsiteX3" fmla="*/ 5037227 w 5037599"/>
              <a:gd name="connsiteY3" fmla="*/ 572909 h 3277441"/>
              <a:gd name="connsiteX0" fmla="*/ 1341674 w 5011063"/>
              <a:gd name="connsiteY0" fmla="*/ 3277441 h 3277441"/>
              <a:gd name="connsiteX1" fmla="*/ 2 w 5011063"/>
              <a:gd name="connsiteY1" fmla="*/ 1774255 h 3277441"/>
              <a:gd name="connsiteX2" fmla="*/ 2476502 w 5011063"/>
              <a:gd name="connsiteY2" fmla="*/ 11896 h 3277441"/>
              <a:gd name="connsiteX3" fmla="*/ 5010691 w 5011063"/>
              <a:gd name="connsiteY3" fmla="*/ 572909 h 3277441"/>
              <a:gd name="connsiteX0" fmla="*/ 1341674 w 5011056"/>
              <a:gd name="connsiteY0" fmla="*/ 3265588 h 3265588"/>
              <a:gd name="connsiteX1" fmla="*/ 2 w 5011056"/>
              <a:gd name="connsiteY1" fmla="*/ 1762402 h 3265588"/>
              <a:gd name="connsiteX2" fmla="*/ 2476502 w 5011056"/>
              <a:gd name="connsiteY2" fmla="*/ 43 h 3265588"/>
              <a:gd name="connsiteX3" fmla="*/ 5010691 w 5011056"/>
              <a:gd name="connsiteY3" fmla="*/ 561056 h 3265588"/>
              <a:gd name="connsiteX0" fmla="*/ 1341673 w 5010937"/>
              <a:gd name="connsiteY0" fmla="*/ 3265588 h 3265588"/>
              <a:gd name="connsiteX1" fmla="*/ 1 w 5010937"/>
              <a:gd name="connsiteY1" fmla="*/ 1762402 h 3265588"/>
              <a:gd name="connsiteX2" fmla="*/ 2476501 w 5010937"/>
              <a:gd name="connsiteY2" fmla="*/ 43 h 3265588"/>
              <a:gd name="connsiteX3" fmla="*/ 5010690 w 5010937"/>
              <a:gd name="connsiteY3" fmla="*/ 561056 h 3265588"/>
              <a:gd name="connsiteX0" fmla="*/ 1341673 w 4820786"/>
              <a:gd name="connsiteY0" fmla="*/ 3306816 h 3306816"/>
              <a:gd name="connsiteX1" fmla="*/ 1 w 4820786"/>
              <a:gd name="connsiteY1" fmla="*/ 1803630 h 3306816"/>
              <a:gd name="connsiteX2" fmla="*/ 2476501 w 4820786"/>
              <a:gd name="connsiteY2" fmla="*/ 41271 h 3306816"/>
              <a:gd name="connsiteX3" fmla="*/ 4820621 w 4820786"/>
              <a:gd name="connsiteY3" fmla="*/ 511575 h 3306816"/>
              <a:gd name="connsiteX0" fmla="*/ 1341673 w 4820863"/>
              <a:gd name="connsiteY0" fmla="*/ 3265641 h 3265641"/>
              <a:gd name="connsiteX1" fmla="*/ 1 w 4820863"/>
              <a:gd name="connsiteY1" fmla="*/ 1762455 h 3265641"/>
              <a:gd name="connsiteX2" fmla="*/ 2476501 w 4820863"/>
              <a:gd name="connsiteY2" fmla="*/ 96 h 3265641"/>
              <a:gd name="connsiteX3" fmla="*/ 4820621 w 4820863"/>
              <a:gd name="connsiteY3" fmla="*/ 470400 h 3265641"/>
              <a:gd name="connsiteX0" fmla="*/ 1341672 w 4820862"/>
              <a:gd name="connsiteY0" fmla="*/ 3265641 h 3265641"/>
              <a:gd name="connsiteX1" fmla="*/ 0 w 4820862"/>
              <a:gd name="connsiteY1" fmla="*/ 1762455 h 3265641"/>
              <a:gd name="connsiteX2" fmla="*/ 2476500 w 4820862"/>
              <a:gd name="connsiteY2" fmla="*/ 96 h 3265641"/>
              <a:gd name="connsiteX3" fmla="*/ 4820620 w 4820862"/>
              <a:gd name="connsiteY3" fmla="*/ 470400 h 3265641"/>
              <a:gd name="connsiteX0" fmla="*/ 1341672 w 4820972"/>
              <a:gd name="connsiteY0" fmla="*/ 3266181 h 3266181"/>
              <a:gd name="connsiteX1" fmla="*/ 0 w 4820972"/>
              <a:gd name="connsiteY1" fmla="*/ 1762995 h 3266181"/>
              <a:gd name="connsiteX2" fmla="*/ 2476500 w 4820972"/>
              <a:gd name="connsiteY2" fmla="*/ 636 h 3266181"/>
              <a:gd name="connsiteX3" fmla="*/ 4820620 w 4820972"/>
              <a:gd name="connsiteY3" fmla="*/ 470940 h 3266181"/>
              <a:gd name="connsiteX0" fmla="*/ 1341672 w 4720168"/>
              <a:gd name="connsiteY0" fmla="*/ 3315227 h 3315227"/>
              <a:gd name="connsiteX1" fmla="*/ 0 w 4720168"/>
              <a:gd name="connsiteY1" fmla="*/ 1812041 h 3315227"/>
              <a:gd name="connsiteX2" fmla="*/ 2476500 w 4720168"/>
              <a:gd name="connsiteY2" fmla="*/ 49682 h 3315227"/>
              <a:gd name="connsiteX3" fmla="*/ 4719995 w 4720168"/>
              <a:gd name="connsiteY3" fmla="*/ 442234 h 3315227"/>
              <a:gd name="connsiteX0" fmla="*/ 1341672 w 4720176"/>
              <a:gd name="connsiteY0" fmla="*/ 3265660 h 3265660"/>
              <a:gd name="connsiteX1" fmla="*/ 0 w 4720176"/>
              <a:gd name="connsiteY1" fmla="*/ 1762474 h 3265660"/>
              <a:gd name="connsiteX2" fmla="*/ 2476500 w 4720176"/>
              <a:gd name="connsiteY2" fmla="*/ 115 h 3265660"/>
              <a:gd name="connsiteX3" fmla="*/ 4719995 w 4720176"/>
              <a:gd name="connsiteY3" fmla="*/ 392667 h 3265660"/>
              <a:gd name="connsiteX0" fmla="*/ 1341672 w 4720299"/>
              <a:gd name="connsiteY0" fmla="*/ 3265545 h 3265545"/>
              <a:gd name="connsiteX1" fmla="*/ 0 w 4720299"/>
              <a:gd name="connsiteY1" fmla="*/ 1762359 h 3265545"/>
              <a:gd name="connsiteX2" fmla="*/ 2476500 w 4720299"/>
              <a:gd name="connsiteY2" fmla="*/ 0 h 3265545"/>
              <a:gd name="connsiteX3" fmla="*/ 4719995 w 4720299"/>
              <a:gd name="connsiteY3" fmla="*/ 392552 h 3265545"/>
              <a:gd name="connsiteX0" fmla="*/ 1341672 w 4720299"/>
              <a:gd name="connsiteY0" fmla="*/ 3265545 h 3265545"/>
              <a:gd name="connsiteX1" fmla="*/ 0 w 4720299"/>
              <a:gd name="connsiteY1" fmla="*/ 1762359 h 3265545"/>
              <a:gd name="connsiteX2" fmla="*/ 2476500 w 4720299"/>
              <a:gd name="connsiteY2" fmla="*/ 0 h 3265545"/>
              <a:gd name="connsiteX3" fmla="*/ 4719995 w 4720299"/>
              <a:gd name="connsiteY3" fmla="*/ 392552 h 3265545"/>
              <a:gd name="connsiteX0" fmla="*/ 670837 w 4720299"/>
              <a:gd name="connsiteY0" fmla="*/ 2962278 h 2962278"/>
              <a:gd name="connsiteX1" fmla="*/ 0 w 4720299"/>
              <a:gd name="connsiteY1" fmla="*/ 1762359 h 2962278"/>
              <a:gd name="connsiteX2" fmla="*/ 2476500 w 4720299"/>
              <a:gd name="connsiteY2" fmla="*/ 0 h 2962278"/>
              <a:gd name="connsiteX3" fmla="*/ 4719995 w 4720299"/>
              <a:gd name="connsiteY3" fmla="*/ 392552 h 2962278"/>
              <a:gd name="connsiteX0" fmla="*/ 670837 w 4720299"/>
              <a:gd name="connsiteY0" fmla="*/ 2962278 h 2962278"/>
              <a:gd name="connsiteX1" fmla="*/ 0 w 4720299"/>
              <a:gd name="connsiteY1" fmla="*/ 1762359 h 2962278"/>
              <a:gd name="connsiteX2" fmla="*/ 2476500 w 4720299"/>
              <a:gd name="connsiteY2" fmla="*/ 0 h 2962278"/>
              <a:gd name="connsiteX3" fmla="*/ 4719995 w 4720299"/>
              <a:gd name="connsiteY3" fmla="*/ 392552 h 2962278"/>
              <a:gd name="connsiteX0" fmla="*/ 670837 w 4720299"/>
              <a:gd name="connsiteY0" fmla="*/ 2962278 h 2962278"/>
              <a:gd name="connsiteX1" fmla="*/ 0 w 4720299"/>
              <a:gd name="connsiteY1" fmla="*/ 1762359 h 2962278"/>
              <a:gd name="connsiteX2" fmla="*/ 2476500 w 4720299"/>
              <a:gd name="connsiteY2" fmla="*/ 0 h 2962278"/>
              <a:gd name="connsiteX3" fmla="*/ 4719995 w 4720299"/>
              <a:gd name="connsiteY3" fmla="*/ 392552 h 296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0299" h="2962278">
                <a:moveTo>
                  <a:pt x="670837" y="2962278"/>
                </a:moveTo>
                <a:cubicBezTo>
                  <a:pt x="92413" y="2601062"/>
                  <a:pt x="931" y="2022932"/>
                  <a:pt x="0" y="1762359"/>
                </a:cubicBezTo>
                <a:cubicBezTo>
                  <a:pt x="10250" y="803425"/>
                  <a:pt x="1074900" y="8005"/>
                  <a:pt x="2476500" y="0"/>
                </a:cubicBezTo>
                <a:cubicBezTo>
                  <a:pt x="3900460" y="30872"/>
                  <a:pt x="4738622" y="404971"/>
                  <a:pt x="4719995" y="392552"/>
                </a:cubicBezTo>
              </a:path>
            </a:pathLst>
          </a:custGeom>
          <a:noFill/>
          <a:ln w="15875">
            <a:solidFill>
              <a:srgbClr val="6C6C6C"/>
            </a:solidFill>
            <a:prstDash val="sysDash"/>
            <a:tailEnd type="arrow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395" tIns="40711" rIns="81395" bIns="40711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33800" y="1123950"/>
            <a:ext cx="1589757" cy="237759"/>
          </a:xfrm>
          <a:prstGeom prst="rect">
            <a:avLst/>
          </a:prstGeom>
          <a:noFill/>
        </p:spPr>
        <p:txBody>
          <a:bodyPr spcFirstLastPara="1" lIns="0" tIns="0" rIns="0" bIns="0" anchor="ctr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7F7F7F"/>
                </a:solidFill>
              </a:rPr>
              <a:t>EVALUA</a:t>
            </a:r>
            <a:r>
              <a:rPr lang="ro-RO" sz="1400" dirty="0" smtClean="0">
                <a:solidFill>
                  <a:srgbClr val="7F7F7F"/>
                </a:solidFill>
              </a:rPr>
              <a:t>RE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21393938">
            <a:off x="3421466" y="2060696"/>
            <a:ext cx="2202964" cy="565222"/>
          </a:xfrm>
          <a:prstGeom prst="rect">
            <a:avLst/>
          </a:prstGeom>
          <a:noFill/>
        </p:spPr>
        <p:txBody>
          <a:bodyPr spcFirstLastPara="1" lIns="0" tIns="0" rIns="0" bIns="0" anchor="ctr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ro-RO" sz="1400" dirty="0" smtClean="0">
                <a:solidFill>
                  <a:srgbClr val="7F7F7F"/>
                </a:solidFill>
              </a:rPr>
              <a:t>DRAGOSTE</a:t>
            </a:r>
            <a:r>
              <a:rPr lang="ro-RO" sz="1200" dirty="0" smtClean="0">
                <a:solidFill>
                  <a:srgbClr val="7F7F7F"/>
                </a:solidFill>
              </a:rPr>
              <a:t> DE MARCĂ</a:t>
            </a:r>
            <a:endParaRPr lang="en-US" sz="1200" dirty="0">
              <a:solidFill>
                <a:srgbClr val="7F7F7F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371600" y="2114550"/>
            <a:ext cx="1447800" cy="990600"/>
            <a:chOff x="1531938" y="3033098"/>
            <a:chExt cx="1312567" cy="1240331"/>
          </a:xfrm>
        </p:grpSpPr>
        <p:sp>
          <p:nvSpPr>
            <p:cNvPr id="41" name="Oval 40"/>
            <p:cNvSpPr/>
            <p:nvPr/>
          </p:nvSpPr>
          <p:spPr>
            <a:xfrm>
              <a:off x="1531938" y="3033098"/>
              <a:ext cx="1312567" cy="1240331"/>
            </a:xfrm>
            <a:prstGeom prst="ellipse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00" kern="0" spc="-27" dirty="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49396" y="3338020"/>
              <a:ext cx="1231623" cy="485968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ro-RO" sz="1400" b="1" kern="0" spc="-27" dirty="0" smtClean="0">
                  <a:solidFill>
                    <a:prstClr val="white"/>
                  </a:solidFill>
                </a:rPr>
                <a:t>ANALIZĂ</a:t>
              </a:r>
              <a:endParaRPr lang="en-US" sz="1400" b="1" kern="0" spc="-27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906838" y="3358754"/>
            <a:ext cx="1231900" cy="915590"/>
            <a:chOff x="4895553" y="4262174"/>
            <a:chExt cx="1231623" cy="1221273"/>
          </a:xfrm>
        </p:grpSpPr>
        <p:sp>
          <p:nvSpPr>
            <p:cNvPr id="46" name="Oval 45"/>
            <p:cNvSpPr/>
            <p:nvPr/>
          </p:nvSpPr>
          <p:spPr>
            <a:xfrm>
              <a:off x="4900314" y="4262174"/>
              <a:ext cx="1222100" cy="1221273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00" kern="0" spc="-27" dirty="0">
                <a:solidFill>
                  <a:srgbClr val="40404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95553" y="4629032"/>
              <a:ext cx="1231623" cy="487557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kern="0" spc="-27" dirty="0" smtClean="0">
                  <a:solidFill>
                    <a:srgbClr val="404040"/>
                  </a:solidFill>
                </a:rPr>
                <a:t>PREFER</a:t>
              </a:r>
              <a:r>
                <a:rPr lang="ro-RO" sz="1400" kern="0" spc="-27" dirty="0" smtClean="0">
                  <a:solidFill>
                    <a:srgbClr val="404040"/>
                  </a:solidFill>
                </a:rPr>
                <a:t>INŢĂ</a:t>
              </a:r>
              <a:endParaRPr lang="en-US" sz="1400" kern="0" spc="-27" dirty="0">
                <a:solidFill>
                  <a:srgbClr val="40404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48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934200" y="2343150"/>
            <a:ext cx="1752600" cy="1219200"/>
            <a:chOff x="6629400" y="2800350"/>
            <a:chExt cx="1752600" cy="1219200"/>
          </a:xfrm>
        </p:grpSpPr>
        <p:sp>
          <p:nvSpPr>
            <p:cNvPr id="10" name="TextBox 9"/>
            <p:cNvSpPr txBox="1"/>
            <p:nvPr/>
          </p:nvSpPr>
          <p:spPr>
            <a:xfrm>
              <a:off x="6629400" y="2800350"/>
              <a:ext cx="1752600" cy="12192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ro-RO" sz="1600" dirty="0" smtClean="0"/>
                <a:t> </a:t>
              </a:r>
              <a:r>
                <a:rPr lang="ro-RO" sz="1600" b="1" dirty="0" smtClean="0"/>
                <a:t> CONSUMATOR</a:t>
              </a:r>
            </a:p>
            <a:p>
              <a:endParaRPr lang="ro-RO" sz="1600" b="1" dirty="0" smtClean="0"/>
            </a:p>
            <a:p>
              <a:endParaRPr lang="ro-RO" sz="1600" b="1" dirty="0" smtClean="0"/>
            </a:p>
            <a:p>
              <a:endParaRPr lang="ro-RO" sz="1600" b="1" dirty="0" smtClean="0"/>
            </a:p>
            <a:p>
              <a:r>
                <a:rPr lang="ro-RO" sz="1600" b="1" dirty="0" smtClean="0"/>
                <a:t>  CUMPĂRĂTOR </a:t>
              </a:r>
              <a:endParaRPr lang="en-GB" sz="1600" b="1" dirty="0" smtClean="0"/>
            </a:p>
          </p:txBody>
        </p:sp>
        <p:sp>
          <p:nvSpPr>
            <p:cNvPr id="11" name="Not Equal 10"/>
            <p:cNvSpPr/>
            <p:nvPr/>
          </p:nvSpPr>
          <p:spPr>
            <a:xfrm>
              <a:off x="7162800" y="3181350"/>
              <a:ext cx="685800" cy="381000"/>
            </a:xfrm>
            <a:prstGeom prst="mathNotEqual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7692"/>
          <a:stretch>
            <a:fillRect/>
          </a:stretch>
        </p:blipFill>
        <p:spPr bwMode="auto">
          <a:xfrm>
            <a:off x="-1" y="0"/>
            <a:ext cx="699194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61950"/>
            <a:ext cx="5181600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o-RO" sz="2000" dirty="0" smtClean="0"/>
              <a:t>Principalii influenţatori ai cumpărătorului</a:t>
            </a:r>
            <a:endParaRPr lang="en-GB" sz="2000" dirty="0" smtClean="0"/>
          </a:p>
        </p:txBody>
      </p:sp>
      <p:pic>
        <p:nvPicPr>
          <p:cNvPr id="4" name="Picture 2" descr="http://eternalsunshineoftheismind.files.wordpress.com/2013/02/information1.png?w=4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2057400" cy="1868337"/>
          </a:xfrm>
          <a:prstGeom prst="roundRect">
            <a:avLst>
              <a:gd name="adj" fmla="val 26260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2266950"/>
            <a:ext cx="16002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1600" dirty="0" smtClean="0"/>
          </a:p>
        </p:txBody>
      </p:sp>
      <p:grpSp>
        <p:nvGrpSpPr>
          <p:cNvPr id="43" name="Group 42"/>
          <p:cNvGrpSpPr/>
          <p:nvPr/>
        </p:nvGrpSpPr>
        <p:grpSpPr>
          <a:xfrm>
            <a:off x="1981200" y="971550"/>
            <a:ext cx="5638800" cy="3609004"/>
            <a:chOff x="1371600" y="895350"/>
            <a:chExt cx="5638800" cy="3609004"/>
          </a:xfrm>
        </p:grpSpPr>
        <p:sp>
          <p:nvSpPr>
            <p:cNvPr id="8" name="Oval 7"/>
            <p:cNvSpPr/>
            <p:nvPr/>
          </p:nvSpPr>
          <p:spPr>
            <a:xfrm>
              <a:off x="2819400" y="895350"/>
              <a:ext cx="2971800" cy="182880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24200" y="1123950"/>
              <a:ext cx="2514600" cy="609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o-RO" sz="2400" b="1" dirty="0" smtClean="0">
                  <a:solidFill>
                    <a:schemeClr val="tx1">
                      <a:lumMod val="50000"/>
                    </a:schemeClr>
                  </a:solidFill>
                </a:rPr>
                <a:t>Produsul</a:t>
              </a:r>
              <a:r>
                <a:rPr lang="ro-RO" sz="2000" dirty="0" smtClean="0">
                  <a:solidFill>
                    <a:schemeClr val="tx1">
                      <a:lumMod val="50000"/>
                    </a:schemeClr>
                  </a:solidFill>
                </a:rPr>
                <a:t> (beneficiile, eficienţa, experienţa pozitivă anterioară etc.)</a:t>
              </a:r>
              <a:endParaRPr lang="en-GB" sz="2000" dirty="0" smtClean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371600" y="2952750"/>
              <a:ext cx="2438400" cy="152400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4572000" y="2876550"/>
              <a:ext cx="2438400" cy="160020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00200" y="3181350"/>
              <a:ext cx="2133600" cy="762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o-RO" sz="2400" b="1" dirty="0" smtClean="0">
                  <a:solidFill>
                    <a:schemeClr val="tx1">
                      <a:lumMod val="50000"/>
                    </a:schemeClr>
                  </a:solidFill>
                </a:rPr>
                <a:t>Reclama</a:t>
              </a:r>
              <a:r>
                <a:rPr lang="ro-RO" sz="2000" dirty="0" smtClean="0">
                  <a:solidFill>
                    <a:schemeClr val="tx1">
                      <a:lumMod val="50000"/>
                    </a:schemeClr>
                  </a:solidFill>
                </a:rPr>
                <a:t> (TV, </a:t>
              </a:r>
              <a:r>
                <a:rPr lang="en-US" sz="2000" dirty="0" err="1" smtClean="0">
                  <a:solidFill>
                    <a:schemeClr val="tx1">
                      <a:lumMod val="50000"/>
                    </a:schemeClr>
                  </a:solidFill>
                </a:rPr>
                <a:t>materiale</a:t>
              </a:r>
              <a:r>
                <a:rPr lang="en-US" sz="2000" dirty="0" smtClean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tx1">
                      <a:lumMod val="50000"/>
                    </a:schemeClr>
                  </a:solidFill>
                </a:rPr>
                <a:t>publicitare</a:t>
              </a:r>
              <a:r>
                <a:rPr lang="en-US" sz="2000" dirty="0" smtClean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ro-RO" sz="2000" dirty="0" smtClean="0">
                  <a:solidFill>
                    <a:schemeClr val="tx1">
                      <a:lumMod val="50000"/>
                    </a:schemeClr>
                  </a:solidFill>
                </a:rPr>
                <a:t>etc.)</a:t>
              </a:r>
              <a:endParaRPr lang="en-GB" sz="2000" dirty="0" smtClean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48200" y="3333750"/>
              <a:ext cx="2362200" cy="609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o-RO" sz="2000" dirty="0" smtClean="0">
                  <a:solidFill>
                    <a:schemeClr val="tx1">
                      <a:lumMod val="50000"/>
                    </a:schemeClr>
                  </a:solidFill>
                </a:rPr>
                <a:t>Recomandarea </a:t>
              </a:r>
              <a:r>
                <a:rPr lang="ro-RO" sz="2400" b="1" dirty="0" smtClean="0">
                  <a:solidFill>
                    <a:schemeClr val="tx1">
                      <a:lumMod val="50000"/>
                    </a:schemeClr>
                  </a:solidFill>
                </a:rPr>
                <a:t>farmacistului</a:t>
              </a:r>
              <a:endParaRPr lang="en-GB" sz="2000" b="1" dirty="0" smtClean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35" name="Left-Up Arrow 34"/>
            <p:cNvSpPr/>
            <p:nvPr/>
          </p:nvSpPr>
          <p:spPr>
            <a:xfrm rot="16200000">
              <a:off x="5600700" y="2152650"/>
              <a:ext cx="838200" cy="609600"/>
            </a:xfrm>
            <a:prstGeom prst="leftUp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Left-Up Arrow 36"/>
            <p:cNvSpPr/>
            <p:nvPr/>
          </p:nvSpPr>
          <p:spPr>
            <a:xfrm rot="8663008">
              <a:off x="2219146" y="2109175"/>
              <a:ext cx="753162" cy="772747"/>
            </a:xfrm>
            <a:prstGeom prst="leftUp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Left-Up Arrow 37"/>
            <p:cNvSpPr/>
            <p:nvPr/>
          </p:nvSpPr>
          <p:spPr>
            <a:xfrm rot="3176208">
              <a:off x="3837118" y="3692239"/>
              <a:ext cx="783963" cy="840267"/>
            </a:xfrm>
            <a:prstGeom prst="leftUp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Pentagon 38"/>
          <p:cNvSpPr/>
          <p:nvPr/>
        </p:nvSpPr>
        <p:spPr>
          <a:xfrm>
            <a:off x="685800" y="1200150"/>
            <a:ext cx="2743200" cy="121920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o-RO" sz="1400" dirty="0" smtClean="0"/>
              <a:t> Cel mai important criteriu in R&amp;G şi creme adezive pentru proteze</a:t>
            </a:r>
            <a:r>
              <a:rPr lang="en-US" sz="1400" dirty="0" smtClean="0"/>
              <a:t> </a:t>
            </a:r>
            <a:r>
              <a:rPr lang="en-US" sz="1400" dirty="0" err="1" smtClean="0"/>
              <a:t>dentare</a:t>
            </a:r>
            <a:r>
              <a:rPr lang="ro-RO" sz="14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o-RO" sz="1400" dirty="0" smtClean="0"/>
              <a:t> Locul 2 ca importanţă in analgezie.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5800" y="1276350"/>
            <a:ext cx="1295400" cy="76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1600" dirty="0" smtClean="0"/>
          </a:p>
        </p:txBody>
      </p:sp>
      <p:sp>
        <p:nvSpPr>
          <p:cNvPr id="41" name="Pentagon 40"/>
          <p:cNvSpPr/>
          <p:nvPr/>
        </p:nvSpPr>
        <p:spPr>
          <a:xfrm>
            <a:off x="0" y="2952750"/>
            <a:ext cx="1981200" cy="173355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o-RO" sz="1400" dirty="0" smtClean="0"/>
              <a:t> Locul 2 ca importanţă in R&amp;G şi creme adezive pentru proteze</a:t>
            </a:r>
            <a:r>
              <a:rPr lang="en-US" sz="1400" dirty="0" smtClean="0"/>
              <a:t> </a:t>
            </a:r>
            <a:r>
              <a:rPr lang="en-US" sz="1400" dirty="0" err="1" smtClean="0"/>
              <a:t>dentare</a:t>
            </a:r>
            <a:r>
              <a:rPr lang="ro-RO" sz="14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o-RO" sz="1400" dirty="0" smtClean="0"/>
              <a:t> Locul 4 ca i</a:t>
            </a:r>
            <a:r>
              <a:rPr lang="en-US" sz="1400" dirty="0" smtClean="0"/>
              <a:t>m</a:t>
            </a:r>
            <a:r>
              <a:rPr lang="ro-RO" sz="1400" dirty="0" smtClean="0"/>
              <a:t>portanţă in analgezie.</a:t>
            </a:r>
          </a:p>
        </p:txBody>
      </p:sp>
      <p:sp>
        <p:nvSpPr>
          <p:cNvPr id="44" name="Pentagon 43"/>
          <p:cNvSpPr/>
          <p:nvPr/>
        </p:nvSpPr>
        <p:spPr>
          <a:xfrm flipH="1">
            <a:off x="7620000" y="2952750"/>
            <a:ext cx="1524000" cy="173355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o-RO" sz="1400" dirty="0" smtClean="0"/>
              <a:t> Cel mai important criteriu in analgezie.</a:t>
            </a:r>
          </a:p>
          <a:p>
            <a:endParaRPr lang="ro-RO" sz="1400" dirty="0" smtClean="0"/>
          </a:p>
        </p:txBody>
      </p:sp>
      <p:sp>
        <p:nvSpPr>
          <p:cNvPr id="45" name="TextBox 44"/>
          <p:cNvSpPr txBox="1"/>
          <p:nvPr/>
        </p:nvSpPr>
        <p:spPr>
          <a:xfrm>
            <a:off x="152400" y="4781550"/>
            <a:ext cx="8991600" cy="2857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o-RO" sz="1200" dirty="0" smtClean="0"/>
              <a:t>Surse: Cold&amp;Flu Purchase Triggers, ISRA, iunie 2013; Understanding Analgesics, Daedallus Milward Brown, februarie 2014; Denture Adhesives Habits &amp; Barriers, ISRA, aprilie 2014.</a:t>
            </a:r>
          </a:p>
          <a:p>
            <a:endParaRPr lang="en-GB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9" grpId="0" animBg="1"/>
      <p:bldP spid="41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09550"/>
            <a:ext cx="7620000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dirty="0" smtClean="0"/>
              <a:t>Care </a:t>
            </a:r>
            <a:r>
              <a:rPr lang="en-US" sz="2000" dirty="0" err="1" smtClean="0"/>
              <a:t>sunt</a:t>
            </a:r>
            <a:r>
              <a:rPr lang="en-US" sz="2000" dirty="0" smtClean="0"/>
              <a:t> a</a:t>
            </a:r>
            <a:r>
              <a:rPr lang="ro-RO" sz="2000" dirty="0" smtClean="0"/>
              <a:t>şteptările pacienţilor  de la interacţiunea cu farmaciştii?</a:t>
            </a:r>
            <a:endParaRPr lang="en-GB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09600" y="2266950"/>
            <a:ext cx="16002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1600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228600" y="742950"/>
            <a:ext cx="8610600" cy="4038600"/>
            <a:chOff x="-457200" y="742950"/>
            <a:chExt cx="8610600" cy="4038600"/>
          </a:xfrm>
        </p:grpSpPr>
        <p:graphicFrame>
          <p:nvGraphicFramePr>
            <p:cNvPr id="36" name="Diagram 35"/>
            <p:cNvGraphicFramePr/>
            <p:nvPr>
              <p:extLst>
                <p:ext uri="{D42A27DB-BD31-4B8C-83A1-F6EECF244321}">
                  <p14:modId xmlns:p14="http://schemas.microsoft.com/office/powerpoint/2010/main" xmlns="" val="2426431578"/>
                </p:ext>
              </p:extLst>
            </p:nvPr>
          </p:nvGraphicFramePr>
          <p:xfrm>
            <a:off x="1447800" y="742950"/>
            <a:ext cx="4876800" cy="3962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25" name="Group 24"/>
            <p:cNvGrpSpPr/>
            <p:nvPr/>
          </p:nvGrpSpPr>
          <p:grpSpPr>
            <a:xfrm>
              <a:off x="-457200" y="819150"/>
              <a:ext cx="8610600" cy="3962400"/>
              <a:chOff x="-859314" y="1763346"/>
              <a:chExt cx="10270474" cy="4521201"/>
            </a:xfrm>
          </p:grpSpPr>
          <p:grpSp>
            <p:nvGrpSpPr>
              <p:cNvPr id="26" name="Group 21"/>
              <p:cNvGrpSpPr/>
              <p:nvPr/>
            </p:nvGrpSpPr>
            <p:grpSpPr>
              <a:xfrm>
                <a:off x="2743199" y="3328377"/>
                <a:ext cx="3941286" cy="1046750"/>
                <a:chOff x="2743199" y="3328377"/>
                <a:chExt cx="3941286" cy="1046750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2776251" y="3415323"/>
                  <a:ext cx="1500704" cy="3511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o-RO" sz="1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ATITUDINEA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321367" y="3328377"/>
                  <a:ext cx="2363118" cy="5970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o-RO" sz="1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PREGĂTIREA</a:t>
                  </a:r>
                </a:p>
                <a:p>
                  <a:pPr algn="ctr"/>
                  <a:r>
                    <a:rPr lang="ro-RO" sz="1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PROFESIONALĂ</a:t>
                  </a:r>
                  <a:endParaRPr lang="ro-RO" sz="1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503144" y="4023947"/>
                  <a:ext cx="2167100" cy="316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 </a:t>
                  </a:r>
                  <a:r>
                    <a:rPr lang="ro-RO" sz="12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RECOMANDAREA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2743199" y="4023946"/>
                  <a:ext cx="1628206" cy="351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o-RO" sz="1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EMPATIA</a:t>
                  </a:r>
                  <a:endParaRPr lang="ro-RO" sz="1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7" name="Rounded Rectangle 26"/>
              <p:cNvSpPr/>
              <p:nvPr/>
            </p:nvSpPr>
            <p:spPr>
              <a:xfrm>
                <a:off x="4957589" y="4495801"/>
                <a:ext cx="4453571" cy="1788746"/>
              </a:xfrm>
              <a:prstGeom prst="round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lang="en-US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o-RO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Manifestarea interesului pentru pacient;  </a:t>
                </a:r>
              </a:p>
              <a:p>
                <a:pPr lvl="0"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lang="ro-RO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Recomandare de tratament eficient şi direcţionarea corectă a pacientului.</a:t>
                </a:r>
                <a:endParaRPr lang="ro-RO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4957591" y="1763346"/>
                <a:ext cx="4453569" cy="1533525"/>
              </a:xfrm>
              <a:prstGeom prst="round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lang="ro-RO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Echilibru între a întreba şi a asculta pacientul;</a:t>
                </a:r>
              </a:p>
              <a:p>
                <a:pPr lvl="0"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lang="ro-RO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Informarea pacientului în legatură cu </a:t>
                </a:r>
                <a:r>
                  <a:rPr lang="ro-RO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tratamentul.</a:t>
                </a:r>
                <a:endParaRPr lang="ro-RO" sz="1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-859314" y="1763346"/>
                <a:ext cx="4908014" cy="1533525"/>
              </a:xfrm>
              <a:prstGeom prst="round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lang="ro-RO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Abordare prietenoasă, naturală;</a:t>
                </a:r>
              </a:p>
              <a:p>
                <a:pPr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lang="ro-RO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Comunicare de la egal la egal;</a:t>
                </a:r>
              </a:p>
              <a:p>
                <a:pPr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lang="ro-RO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Înţelegere, grijă, dar şi eficienţă.</a:t>
                </a: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-768425" y="4458677"/>
                <a:ext cx="4908013" cy="1738923"/>
              </a:xfrm>
              <a:prstGeom prst="round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lang="en-US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o-RO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Mai multă grijă şi atenţie la detalii şi mai puţină intruziune;</a:t>
                </a:r>
              </a:p>
              <a:p>
                <a:pPr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lang="ro-RO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Păstrarea distanţei confortabile în comunicarea cu pacientul </a:t>
                </a:r>
                <a:r>
                  <a:rPr lang="ro-RO" sz="160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(fără prea multă intimitate).</a:t>
                </a:r>
                <a:endParaRPr lang="ro-RO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228600" y="4857750"/>
            <a:ext cx="7772400" cy="2857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dirty="0" err="1" smtClean="0"/>
              <a:t>Sursa</a:t>
            </a:r>
            <a:r>
              <a:rPr lang="en-US" sz="1200" dirty="0" smtClean="0"/>
              <a:t>: “</a:t>
            </a:r>
            <a:r>
              <a:rPr lang="ro-RO" sz="1200" dirty="0" smtClean="0"/>
              <a:t>Ce îl determină pe pacient să revină in farmacie?</a:t>
            </a:r>
            <a:r>
              <a:rPr lang="en-US" sz="1200" dirty="0" smtClean="0"/>
              <a:t>”</a:t>
            </a:r>
            <a:r>
              <a:rPr lang="ro-RO" sz="1200" dirty="0" smtClean="0"/>
              <a:t> ISRA Center, iulie-aug</a:t>
            </a:r>
            <a:r>
              <a:rPr lang="en-US" sz="1200" dirty="0" smtClean="0"/>
              <a:t>u</a:t>
            </a:r>
            <a:r>
              <a:rPr lang="ro-RO" sz="1200" dirty="0" smtClean="0"/>
              <a:t>st 2013</a:t>
            </a:r>
            <a:endParaRPr lang="en-GB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CEB80B-77F6-4EB5-98BF-540266CD3804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7" name="Pentagon 6"/>
          <p:cNvSpPr/>
          <p:nvPr/>
        </p:nvSpPr>
        <p:spPr>
          <a:xfrm>
            <a:off x="6305550" y="817959"/>
            <a:ext cx="2609850" cy="472679"/>
          </a:xfrm>
          <a:prstGeom prst="homePlate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anchor="ctr"/>
          <a:lstStyle/>
          <a:p>
            <a:pPr algn="ctr">
              <a:defRPr/>
            </a:pPr>
            <a:r>
              <a:rPr lang="en-US" sz="1200" b="1" i="1" dirty="0"/>
              <a:t>LA COUNTER / RAFT</a:t>
            </a:r>
          </a:p>
        </p:txBody>
      </p:sp>
      <p:sp>
        <p:nvSpPr>
          <p:cNvPr id="8" name="Pentagon 7"/>
          <p:cNvSpPr/>
          <p:nvPr/>
        </p:nvSpPr>
        <p:spPr>
          <a:xfrm>
            <a:off x="3549650" y="819150"/>
            <a:ext cx="3079750" cy="472678"/>
          </a:xfrm>
          <a:prstGeom prst="homePlat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anchor="ctr"/>
          <a:lstStyle/>
          <a:p>
            <a:pPr algn="ctr">
              <a:defRPr/>
            </a:pPr>
            <a:r>
              <a:rPr lang="ro-RO" sz="1100" b="1" i="1" dirty="0" smtClean="0">
                <a:solidFill>
                  <a:schemeClr val="tx1"/>
                </a:solidFill>
              </a:rPr>
              <a:t>ÎN </a:t>
            </a:r>
            <a:r>
              <a:rPr lang="en-US" sz="1100" b="1" i="1" dirty="0" smtClean="0">
                <a:solidFill>
                  <a:schemeClr val="tx1"/>
                </a:solidFill>
              </a:rPr>
              <a:t>INTERIORUL </a:t>
            </a:r>
            <a:r>
              <a:rPr lang="en-US" sz="1100" b="1" i="1" dirty="0">
                <a:solidFill>
                  <a:schemeClr val="tx1"/>
                </a:solidFill>
              </a:rPr>
              <a:t>FARMACIEI</a:t>
            </a:r>
          </a:p>
        </p:txBody>
      </p:sp>
      <p:sp>
        <p:nvSpPr>
          <p:cNvPr id="9" name="Pentagon 8"/>
          <p:cNvSpPr/>
          <p:nvPr/>
        </p:nvSpPr>
        <p:spPr>
          <a:xfrm>
            <a:off x="1322387" y="810816"/>
            <a:ext cx="2640013" cy="470297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50" tIns="28575" rIns="57150" bIns="28575" anchor="ctr"/>
          <a:lstStyle/>
          <a:p>
            <a:pPr algn="ctr">
              <a:defRPr/>
            </a:pPr>
            <a:r>
              <a:rPr lang="ro-RO" sz="1200" b="1" i="1" dirty="0" smtClean="0"/>
              <a:t>LA INTRAREA ÎN</a:t>
            </a:r>
            <a:r>
              <a:rPr lang="en-US" sz="1200" b="1" i="1" dirty="0" smtClean="0"/>
              <a:t> FARMACIE</a:t>
            </a:r>
            <a:endParaRPr lang="en-US" sz="1200" b="1" i="1" dirty="0"/>
          </a:p>
        </p:txBody>
      </p:sp>
      <p:pic>
        <p:nvPicPr>
          <p:cNvPr id="20486" name="Picture 10" descr="LADY SHOPPER-10f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1" y="2571750"/>
            <a:ext cx="762000" cy="184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1" descr="LADY SHOPPER-5f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7999" y="2571750"/>
            <a:ext cx="787401" cy="179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2" descr="LADY SHOPPER-1f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495550"/>
            <a:ext cx="83819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71600" y="4248150"/>
          <a:ext cx="7373170" cy="53339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836922"/>
                <a:gridCol w="2234556"/>
                <a:gridCol w="2301692"/>
              </a:tblGrid>
              <a:tr h="533399"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ATRAGEREA  ATEN</a:t>
                      </a:r>
                      <a:r>
                        <a:rPr lang="ro-RO" sz="11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Ţ</a:t>
                      </a:r>
                      <a:r>
                        <a:rPr lang="en-US" sz="11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IEI /</a:t>
                      </a:r>
                    </a:p>
                    <a:p>
                      <a:pPr algn="ctr"/>
                      <a:r>
                        <a:rPr lang="en-US" sz="1100" b="1" baseline="0" dirty="0" smtClean="0">
                          <a:solidFill>
                            <a:schemeClr val="bg1"/>
                          </a:solidFill>
                        </a:rPr>
                        <a:t>REAMINTIRE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FORMAREA</a:t>
                      </a:r>
                      <a:r>
                        <a:rPr lang="ro-RO" sz="11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OP</a:t>
                      </a:r>
                      <a:r>
                        <a:rPr lang="ro-RO" sz="1100" b="1" dirty="0" smtClean="0">
                          <a:solidFill>
                            <a:schemeClr val="bg1"/>
                          </a:solidFill>
                        </a:rPr>
                        <a:t>Ţ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IUNII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100" b="1" dirty="0" smtClean="0">
                          <a:solidFill>
                            <a:schemeClr val="bg1"/>
                          </a:solidFill>
                        </a:rPr>
                        <a:t>INFORMARE</a:t>
                      </a:r>
                      <a:r>
                        <a:rPr lang="ro-RO" sz="1100" b="1" baseline="0" dirty="0" smtClean="0">
                          <a:solidFill>
                            <a:schemeClr val="bg1"/>
                          </a:solidFill>
                        </a:rPr>
                        <a:t> ŞI CONVINGERE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371601" y="1352550"/>
            <a:ext cx="2362199" cy="119181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NU </a:t>
            </a:r>
            <a:r>
              <a:rPr lang="ro-RO" sz="1600" b="1" dirty="0" smtClean="0">
                <a:solidFill>
                  <a:schemeClr val="bg1"/>
                </a:solidFill>
              </a:rPr>
              <a:t>Ş</a:t>
            </a:r>
            <a:r>
              <a:rPr lang="en-US" sz="1600" b="1" dirty="0" smtClean="0">
                <a:solidFill>
                  <a:schemeClr val="bg1"/>
                </a:solidFill>
              </a:rPr>
              <a:t>TI</a:t>
            </a:r>
            <a:r>
              <a:rPr lang="ro-RO" sz="1600" b="1" dirty="0" smtClean="0">
                <a:solidFill>
                  <a:schemeClr val="bg1"/>
                </a:solidFill>
              </a:rPr>
              <a:t>E</a:t>
            </a:r>
            <a:r>
              <a:rPr lang="en-US" sz="1600" b="1" dirty="0" smtClean="0">
                <a:solidFill>
                  <a:schemeClr val="bg1"/>
                </a:solidFill>
              </a:rPr>
              <a:t> C</a:t>
            </a:r>
            <a:r>
              <a:rPr lang="ro-RO" sz="1600" b="1" dirty="0" smtClean="0">
                <a:solidFill>
                  <a:schemeClr val="bg1"/>
                </a:solidFill>
              </a:rPr>
              <a:t>Ă</a:t>
            </a:r>
            <a:r>
              <a:rPr lang="en-US" sz="1600" b="1" dirty="0" smtClean="0">
                <a:solidFill>
                  <a:schemeClr val="bg1"/>
                </a:solidFill>
              </a:rPr>
              <a:t> EXI</a:t>
            </a:r>
            <a:r>
              <a:rPr lang="ro-RO" sz="1600" b="1" dirty="0" smtClean="0">
                <a:solidFill>
                  <a:schemeClr val="bg1"/>
                </a:solidFill>
              </a:rPr>
              <a:t>STĂ </a:t>
            </a:r>
            <a:r>
              <a:rPr lang="en-US" sz="1600" b="1" dirty="0" smtClean="0">
                <a:solidFill>
                  <a:schemeClr val="bg1"/>
                </a:solidFill>
              </a:rPr>
              <a:t>/</a:t>
            </a:r>
            <a:r>
              <a:rPr lang="ro-RO" sz="1600" b="1" dirty="0" smtClean="0">
                <a:solidFill>
                  <a:schemeClr val="bg1"/>
                </a:solidFill>
              </a:rPr>
              <a:t> Ş</a:t>
            </a:r>
            <a:r>
              <a:rPr lang="en-US" sz="1600" b="1" dirty="0" smtClean="0">
                <a:solidFill>
                  <a:schemeClr val="bg1"/>
                </a:solidFill>
              </a:rPr>
              <a:t>TI</a:t>
            </a:r>
            <a:r>
              <a:rPr lang="ro-RO" sz="1600" b="1" dirty="0" smtClean="0">
                <a:solidFill>
                  <a:schemeClr val="bg1"/>
                </a:solidFill>
              </a:rPr>
              <a:t>E</a:t>
            </a:r>
            <a:r>
              <a:rPr lang="en-US" sz="1600" b="1" dirty="0" smtClean="0">
                <a:solidFill>
                  <a:schemeClr val="bg1"/>
                </a:solidFill>
              </a:rPr>
              <a:t> C</a:t>
            </a:r>
            <a:r>
              <a:rPr lang="ro-RO" sz="1600" b="1" dirty="0" smtClean="0">
                <a:solidFill>
                  <a:schemeClr val="bg1"/>
                </a:solidFill>
              </a:rPr>
              <a:t>Ă</a:t>
            </a:r>
            <a:r>
              <a:rPr lang="en-US" sz="1600" b="1" dirty="0" smtClean="0">
                <a:solidFill>
                  <a:schemeClr val="bg1"/>
                </a:solidFill>
              </a:rPr>
              <a:t> EXI</a:t>
            </a:r>
            <a:r>
              <a:rPr lang="ro-RO" sz="1600" b="1" dirty="0" smtClean="0">
                <a:solidFill>
                  <a:schemeClr val="bg1"/>
                </a:solidFill>
              </a:rPr>
              <a:t>STĂ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>
                <a:solidFill>
                  <a:schemeClr val="bg1"/>
                </a:solidFill>
              </a:rPr>
              <a:t>DAR NU </a:t>
            </a:r>
            <a:r>
              <a:rPr lang="ro-RO" sz="1600" b="1" dirty="0" smtClean="0">
                <a:solidFill>
                  <a:schemeClr val="bg1"/>
                </a:solidFill>
              </a:rPr>
              <a:t>ARE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NEVOIE DE </a:t>
            </a:r>
            <a:r>
              <a:rPr lang="ro-RO" sz="1600" b="1" dirty="0" smtClean="0">
                <a:solidFill>
                  <a:schemeClr val="bg1"/>
                </a:solidFill>
              </a:rPr>
              <a:t>PRODUS</a:t>
            </a:r>
            <a:endParaRPr lang="en-US" sz="1600" b="1" i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8101" y="1428750"/>
            <a:ext cx="4624899" cy="91940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NU </a:t>
            </a:r>
            <a:r>
              <a:rPr lang="ro-RO" sz="1600" b="1" dirty="0" smtClean="0">
                <a:solidFill>
                  <a:schemeClr val="bg1"/>
                </a:solidFill>
              </a:rPr>
              <a:t>Ş</a:t>
            </a:r>
            <a:r>
              <a:rPr lang="en-US" sz="1600" b="1" dirty="0" smtClean="0">
                <a:solidFill>
                  <a:schemeClr val="bg1"/>
                </a:solidFill>
              </a:rPr>
              <a:t>TI</a:t>
            </a:r>
            <a:r>
              <a:rPr lang="ro-RO" sz="1600" b="1" dirty="0" smtClean="0">
                <a:solidFill>
                  <a:schemeClr val="bg1"/>
                </a:solidFill>
              </a:rPr>
              <a:t>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CE </a:t>
            </a:r>
            <a:r>
              <a:rPr lang="en-US" sz="1600" b="1" dirty="0" smtClean="0">
                <a:solidFill>
                  <a:schemeClr val="bg1"/>
                </a:solidFill>
              </a:rPr>
              <a:t>S</a:t>
            </a:r>
            <a:r>
              <a:rPr lang="ro-RO" sz="1600" b="1" dirty="0" smtClean="0">
                <a:solidFill>
                  <a:schemeClr val="bg1"/>
                </a:solidFill>
              </a:rPr>
              <a:t>Ă</a:t>
            </a:r>
            <a:r>
              <a:rPr lang="en-US" sz="1600" b="1" dirty="0" smtClean="0">
                <a:solidFill>
                  <a:schemeClr val="bg1"/>
                </a:solidFill>
              </a:rPr>
              <a:t> ALE</a:t>
            </a:r>
            <a:r>
              <a:rPr lang="ro-RO" sz="1600" b="1" dirty="0" smtClean="0">
                <a:solidFill>
                  <a:schemeClr val="bg1"/>
                </a:solidFill>
              </a:rPr>
              <a:t>A</a:t>
            </a:r>
            <a:r>
              <a:rPr lang="en-US" sz="1600" b="1" dirty="0" smtClean="0">
                <a:solidFill>
                  <a:schemeClr val="bg1"/>
                </a:solidFill>
              </a:rPr>
              <a:t>G</a:t>
            </a:r>
            <a:r>
              <a:rPr lang="ro-RO" sz="1600" b="1" dirty="0" smtClean="0">
                <a:solidFill>
                  <a:schemeClr val="bg1"/>
                </a:solidFill>
              </a:rPr>
              <a:t>Ă </a:t>
            </a:r>
            <a:r>
              <a:rPr lang="en-US" sz="1600" b="1" dirty="0" smtClean="0">
                <a:solidFill>
                  <a:schemeClr val="bg1"/>
                </a:solidFill>
              </a:rPr>
              <a:t>/</a:t>
            </a:r>
            <a:r>
              <a:rPr lang="ro-RO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NU </a:t>
            </a:r>
            <a:r>
              <a:rPr lang="ro-RO" sz="1600" b="1" dirty="0" smtClean="0">
                <a:solidFill>
                  <a:schemeClr val="bg1"/>
                </a:solidFill>
              </a:rPr>
              <a:t>ÎI </a:t>
            </a:r>
            <a:r>
              <a:rPr lang="en-US" sz="1600" b="1" dirty="0" smtClean="0">
                <a:solidFill>
                  <a:schemeClr val="bg1"/>
                </a:solidFill>
              </a:rPr>
              <a:t>PLACE </a:t>
            </a:r>
            <a:r>
              <a:rPr lang="ro-RO" sz="1600" b="1" dirty="0" smtClean="0">
                <a:solidFill>
                  <a:schemeClr val="bg1"/>
                </a:solidFill>
              </a:rPr>
              <a:t>PRODUSUL </a:t>
            </a:r>
            <a:r>
              <a:rPr lang="en-US" sz="1600" b="1" dirty="0" smtClean="0">
                <a:solidFill>
                  <a:schemeClr val="bg1"/>
                </a:solidFill>
              </a:rPr>
              <a:t>/</a:t>
            </a:r>
            <a:r>
              <a:rPr lang="ro-RO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NU E</a:t>
            </a:r>
            <a:r>
              <a:rPr lang="ro-RO" sz="1600" b="1" dirty="0" smtClean="0">
                <a:solidFill>
                  <a:schemeClr val="bg1"/>
                </a:solidFill>
              </a:rPr>
              <a:t>STE PENTRU EL/EA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1600" b="1" i="1" dirty="0">
              <a:solidFill>
                <a:srgbClr val="1F497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285750"/>
            <a:ext cx="7086600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o-RO" sz="2000" dirty="0" smtClean="0"/>
              <a:t>Călătoria cumpărătorului către produs în farmacie</a:t>
            </a:r>
            <a:endParaRPr lang="en-GB" sz="2000" dirty="0" smtClean="0"/>
          </a:p>
        </p:txBody>
      </p:sp>
      <p:sp>
        <p:nvSpPr>
          <p:cNvPr id="19" name="Pentagon 18"/>
          <p:cNvSpPr/>
          <p:nvPr/>
        </p:nvSpPr>
        <p:spPr>
          <a:xfrm>
            <a:off x="0" y="1657350"/>
            <a:ext cx="1371600" cy="609600"/>
          </a:xfrm>
          <a:prstGeom prst="homePlat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b="1" dirty="0" smtClean="0">
                <a:solidFill>
                  <a:schemeClr val="tx2">
                    <a:lumMod val="50000"/>
                  </a:schemeClr>
                </a:solidFill>
              </a:rPr>
              <a:t>BARIERĂ</a:t>
            </a:r>
            <a:endParaRPr lang="en-GB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0" y="4171950"/>
            <a:ext cx="1371600" cy="609600"/>
          </a:xfrm>
          <a:prstGeom prst="homePlat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b="1" dirty="0" smtClean="0">
                <a:solidFill>
                  <a:schemeClr val="accent2">
                    <a:lumMod val="75000"/>
                  </a:schemeClr>
                </a:solidFill>
              </a:rPr>
              <a:t>OBIECTIV</a:t>
            </a:r>
            <a:endParaRPr lang="en-GB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5800" y="1200150"/>
            <a:ext cx="3217862" cy="85248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rgbClr val="040200"/>
                </a:solidFill>
              </a:rPr>
              <a:t>STUDIU EYE TRACK</a:t>
            </a:r>
            <a:r>
              <a:rPr lang="ro-RO" sz="2000" dirty="0" smtClean="0">
                <a:solidFill>
                  <a:srgbClr val="040200"/>
                </a:solidFill>
              </a:rPr>
              <a:t>ING</a:t>
            </a:r>
            <a:r>
              <a:rPr lang="en-US" sz="2000" dirty="0" smtClean="0">
                <a:solidFill>
                  <a:srgbClr val="040200"/>
                </a:solidFill>
              </a:rPr>
              <a:t> 2013</a:t>
            </a:r>
            <a:endParaRPr lang="en-US" sz="2000" dirty="0">
              <a:solidFill>
                <a:srgbClr val="0402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147236"/>
            <a:ext cx="3505200" cy="3167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52400" y="4857750"/>
            <a:ext cx="1752600" cy="2857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o-RO" sz="1200" dirty="0" smtClean="0"/>
              <a:t>Sursa: www.tobii.com</a:t>
            </a:r>
            <a:endParaRPr lang="en-GB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ilm_subtitrare_final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GSK 2013">
      <a:dk1>
        <a:srgbClr val="9A8B7D"/>
      </a:dk1>
      <a:lt1>
        <a:srgbClr val="FFFFFF"/>
      </a:lt1>
      <a:dk2>
        <a:srgbClr val="C9C1B8"/>
      </a:dk2>
      <a:lt2>
        <a:srgbClr val="FF6600"/>
      </a:lt2>
      <a:accent1>
        <a:srgbClr val="BE0077"/>
      </a:accent1>
      <a:accent2>
        <a:srgbClr val="007BC3"/>
      </a:accent2>
      <a:accent3>
        <a:srgbClr val="DF321B"/>
      </a:accent3>
      <a:accent4>
        <a:srgbClr val="4A8322"/>
      </a:accent4>
      <a:accent5>
        <a:srgbClr val="00B6C9"/>
      </a:accent5>
      <a:accent6>
        <a:srgbClr val="C9C1B8"/>
      </a:accent6>
      <a:hlink>
        <a:srgbClr val="F7511B"/>
      </a:hlink>
      <a:folHlink>
        <a:srgbClr val="80808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2949</TotalTime>
  <Words>850</Words>
  <Application>Microsoft Office PowerPoint</Application>
  <PresentationFormat>On-screen Show (16:9)</PresentationFormat>
  <Paragraphs>149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Theme2</vt:lpstr>
      <vt:lpstr>Vizibilitatea materialelor publicitare in farmacii</vt:lpstr>
      <vt:lpstr> diferenţa dintre consumator şi cumpărător  este... 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Ştiaţi că...  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Valentina Achim</dc:creator>
  <cp:lastModifiedBy>va784934</cp:lastModifiedBy>
  <cp:revision>629</cp:revision>
  <dcterms:created xsi:type="dcterms:W3CDTF">2006-08-16T00:00:00Z</dcterms:created>
  <dcterms:modified xsi:type="dcterms:W3CDTF">2014-06-05T10:18:05Z</dcterms:modified>
</cp:coreProperties>
</file>